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57" r:id="rId2"/>
    <p:sldId id="291" r:id="rId3"/>
    <p:sldId id="287" r:id="rId4"/>
    <p:sldId id="290" r:id="rId5"/>
    <p:sldId id="258" r:id="rId6"/>
    <p:sldId id="289" r:id="rId7"/>
    <p:sldId id="288" r:id="rId8"/>
    <p:sldId id="300" r:id="rId9"/>
    <p:sldId id="303" r:id="rId10"/>
    <p:sldId id="274" r:id="rId11"/>
    <p:sldId id="282" r:id="rId12"/>
    <p:sldId id="285" r:id="rId13"/>
    <p:sldId id="286" r:id="rId14"/>
    <p:sldId id="301" r:id="rId15"/>
    <p:sldId id="302" r:id="rId16"/>
    <p:sldId id="294" r:id="rId17"/>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52F4AA-9642-4FD0-829D-87140347C077}" v="4" dt="2023-06-30T12:22:46.3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0287" autoAdjust="0"/>
    <p:restoredTop sz="94660"/>
  </p:normalViewPr>
  <p:slideViewPr>
    <p:cSldViewPr snapToGrid="0" showGuides="1">
      <p:cViewPr varScale="1">
        <p:scale>
          <a:sx n="46" d="100"/>
          <a:sy n="46" d="100"/>
        </p:scale>
        <p:origin x="1756" y="28"/>
      </p:cViewPr>
      <p:guideLst>
        <p:guide orient="horz" pos="3120"/>
        <p:guide pos="2160"/>
      </p:guideLst>
    </p:cSldViewPr>
  </p:slideViewPr>
  <p:notesTextViewPr>
    <p:cViewPr>
      <p:scale>
        <a:sx n="1" d="1"/>
        <a:sy n="1" d="1"/>
      </p:scale>
      <p:origin x="0" y="0"/>
    </p:cViewPr>
  </p:notesTextViewPr>
  <p:sorterViewPr>
    <p:cViewPr>
      <p:scale>
        <a:sx n="100" d="100"/>
        <a:sy n="100" d="100"/>
      </p:scale>
      <p:origin x="0" y="-74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09FC0-8CFC-4BCF-B6EE-8F47DECB1E05}" type="datetimeFigureOut">
              <a:rPr lang="en-GB" smtClean="0"/>
              <a:t>30/06/2023</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585073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0010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56016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t>30/06/2023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48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t>30/06/2023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210862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t>30/06/2023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329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t>30/06/2023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688957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t>30/06/2023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01645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t>30/06/2023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44335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84476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t>30/06/2023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6745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t>30/06/2023</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38317775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brewminate.com/media-and-culture/"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hyperlink" Target="https://en.wikipedia.org/wiki/File:BBC_iPlayer_logo.svg" TargetMode="Externa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7.jpeg"/><Relationship Id="rId3" Type="http://schemas.openxmlformats.org/officeDocument/2006/relationships/image" Target="../media/image7.jpeg"/><Relationship Id="rId7" Type="http://schemas.openxmlformats.org/officeDocument/2006/relationships/image" Target="../media/image11.jpeg"/><Relationship Id="rId12"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8.png"/><Relationship Id="rId9" Type="http://schemas.openxmlformats.org/officeDocument/2006/relationships/image" Target="../media/image13.jpeg"/><Relationship Id="rId14" Type="http://schemas.openxmlformats.org/officeDocument/2006/relationships/image" Target="../media/image18.jpeg"/></Relationships>
</file>

<file path=ppt/slides/_rels/slide6.xml.rels><?xml version="1.0" encoding="UTF-8" standalone="yes"?>
<Relationships xmlns="http://schemas.openxmlformats.org/package/2006/relationships"><Relationship Id="rId8" Type="http://schemas.openxmlformats.org/officeDocument/2006/relationships/image" Target="../media/image24.jpeg"/><Relationship Id="rId13" Type="http://schemas.openxmlformats.org/officeDocument/2006/relationships/image" Target="../media/image29.jpeg"/><Relationship Id="rId3" Type="http://schemas.openxmlformats.org/officeDocument/2006/relationships/image" Target="../media/image19.jpeg"/><Relationship Id="rId7" Type="http://schemas.openxmlformats.org/officeDocument/2006/relationships/image" Target="../media/image23.jpeg"/><Relationship Id="rId12"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2.jpeg"/><Relationship Id="rId11" Type="http://schemas.openxmlformats.org/officeDocument/2006/relationships/image" Target="../media/image27.jpeg"/><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20.jpeg"/><Relationship Id="rId9" Type="http://schemas.openxmlformats.org/officeDocument/2006/relationships/image" Target="../media/image25.jpeg"/><Relationship Id="rId14" Type="http://schemas.openxmlformats.org/officeDocument/2006/relationships/image" Target="../media/image30.jpeg"/></Relationships>
</file>

<file path=ppt/slides/_rels/slide7.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image" Target="../media/image42.jpeg"/><Relationship Id="rId3" Type="http://schemas.openxmlformats.org/officeDocument/2006/relationships/image" Target="../media/image32.jpeg"/><Relationship Id="rId7" Type="http://schemas.openxmlformats.org/officeDocument/2006/relationships/image" Target="../media/image36.png"/><Relationship Id="rId12" Type="http://schemas.openxmlformats.org/officeDocument/2006/relationships/image" Target="../media/image41.jpeg"/><Relationship Id="rId2" Type="http://schemas.openxmlformats.org/officeDocument/2006/relationships/image" Target="../media/image31.jpeg"/><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33.jpeg"/><Relationship Id="rId9" Type="http://schemas.openxmlformats.org/officeDocument/2006/relationships/image" Target="../media/image38.jpeg"/><Relationship Id="rId14" Type="http://schemas.openxmlformats.org/officeDocument/2006/relationships/image" Target="../media/image43.jpeg"/></Relationships>
</file>

<file path=ppt/slides/_rels/slide8.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image" Target="../media/image42.jpeg"/><Relationship Id="rId18" Type="http://schemas.openxmlformats.org/officeDocument/2006/relationships/image" Target="../media/image47.png"/><Relationship Id="rId26" Type="http://schemas.openxmlformats.org/officeDocument/2006/relationships/image" Target="../media/image55.jpeg"/><Relationship Id="rId3" Type="http://schemas.openxmlformats.org/officeDocument/2006/relationships/image" Target="../media/image32.jpeg"/><Relationship Id="rId21" Type="http://schemas.openxmlformats.org/officeDocument/2006/relationships/image" Target="../media/image50.png"/><Relationship Id="rId7" Type="http://schemas.openxmlformats.org/officeDocument/2006/relationships/image" Target="../media/image36.png"/><Relationship Id="rId12" Type="http://schemas.openxmlformats.org/officeDocument/2006/relationships/image" Target="../media/image41.jpeg"/><Relationship Id="rId17" Type="http://schemas.openxmlformats.org/officeDocument/2006/relationships/image" Target="../media/image46.png"/><Relationship Id="rId25" Type="http://schemas.openxmlformats.org/officeDocument/2006/relationships/image" Target="../media/image54.png"/><Relationship Id="rId2" Type="http://schemas.openxmlformats.org/officeDocument/2006/relationships/image" Target="../media/image31.jpeg"/><Relationship Id="rId16" Type="http://schemas.openxmlformats.org/officeDocument/2006/relationships/image" Target="../media/image45.png"/><Relationship Id="rId20"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24" Type="http://schemas.openxmlformats.org/officeDocument/2006/relationships/image" Target="../media/image53.png"/><Relationship Id="rId5" Type="http://schemas.openxmlformats.org/officeDocument/2006/relationships/image" Target="../media/image34.jpeg"/><Relationship Id="rId15" Type="http://schemas.openxmlformats.org/officeDocument/2006/relationships/image" Target="../media/image44.png"/><Relationship Id="rId23" Type="http://schemas.openxmlformats.org/officeDocument/2006/relationships/image" Target="../media/image52.jpeg"/><Relationship Id="rId10" Type="http://schemas.openxmlformats.org/officeDocument/2006/relationships/image" Target="../media/image39.jpeg"/><Relationship Id="rId19" Type="http://schemas.openxmlformats.org/officeDocument/2006/relationships/image" Target="../media/image48.png"/><Relationship Id="rId4" Type="http://schemas.openxmlformats.org/officeDocument/2006/relationships/image" Target="../media/image33.jpeg"/><Relationship Id="rId9" Type="http://schemas.openxmlformats.org/officeDocument/2006/relationships/image" Target="../media/image38.jpeg"/><Relationship Id="rId14" Type="http://schemas.openxmlformats.org/officeDocument/2006/relationships/image" Target="../media/image43.jpeg"/><Relationship Id="rId22" Type="http://schemas.openxmlformats.org/officeDocument/2006/relationships/image" Target="../media/image5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 Id="rId5" Type="http://schemas.openxmlformats.org/officeDocument/2006/relationships/image" Target="../media/image60.png"/><Relationship Id="rId4" Type="http://schemas.openxmlformats.org/officeDocument/2006/relationships/image" Target="../media/image59.png"/></Relationships>
</file>

<file path=ppt/slides/_rels/slide1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59.png"/><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1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1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1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75" y="476750"/>
            <a:ext cx="6353855" cy="1007481"/>
          </a:xfrm>
        </p:spPr>
        <p:txBody>
          <a:bodyPr/>
          <a:lstStyle/>
          <a:p>
            <a:pPr algn="ctr"/>
            <a:r>
              <a:rPr lang="en-GB" b="1" dirty="0"/>
              <a:t>Level 3 CTEC Extended Certificate</a:t>
            </a:r>
            <a:br>
              <a:rPr lang="en-GB" b="1" dirty="0"/>
            </a:br>
            <a:r>
              <a:rPr lang="en-GB" b="1" dirty="0"/>
              <a:t>Health and Social Care</a:t>
            </a:r>
          </a:p>
        </p:txBody>
      </p:sp>
      <p:sp>
        <p:nvSpPr>
          <p:cNvPr id="15" name="Title 1"/>
          <p:cNvSpPr txBox="1">
            <a:spLocks/>
          </p:cNvSpPr>
          <p:nvPr/>
        </p:nvSpPr>
        <p:spPr>
          <a:xfrm>
            <a:off x="252072" y="8515650"/>
            <a:ext cx="6353855" cy="1007481"/>
          </a:xfrm>
          <a:prstGeom prst="rect">
            <a:avLst/>
          </a:prstGeom>
        </p:spPr>
        <p:txBody>
          <a:bodyPr vert="horz" lIns="91440" tIns="45720" rIns="91440" bIns="45720" rtlCol="0" anchor="ctr">
            <a:normAutofit fontScale="925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a:t>Passport to Sixth Form </a:t>
            </a:r>
          </a:p>
          <a:p>
            <a:pPr algn="ctr"/>
            <a:r>
              <a:rPr lang="en-GB" dirty="0"/>
              <a:t>Name: ________________________</a:t>
            </a:r>
          </a:p>
        </p:txBody>
      </p:sp>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pic>
        <p:nvPicPr>
          <p:cNvPr id="1026" name="Picture 2" descr="Cambridge Technicals Level 3 Health and Social Care (Paperback)">
            <a:extLst>
              <a:ext uri="{FF2B5EF4-FFF2-40B4-BE49-F238E27FC236}">
                <a16:creationId xmlns:a16="http://schemas.microsoft.com/office/drawing/2014/main" id="{26D386C0-54AB-4387-A781-C5F93F3051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167" y="1390603"/>
            <a:ext cx="5360670" cy="6939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5BA8C-729F-44B3-A80A-313E739313C7}"/>
              </a:ext>
            </a:extLst>
          </p:cNvPr>
          <p:cNvSpPr>
            <a:spLocks noGrp="1"/>
          </p:cNvSpPr>
          <p:nvPr>
            <p:ph type="title"/>
          </p:nvPr>
        </p:nvSpPr>
        <p:spPr>
          <a:xfrm>
            <a:off x="471486" y="152270"/>
            <a:ext cx="5915025" cy="1110895"/>
          </a:xfrm>
        </p:spPr>
        <p:txBody>
          <a:bodyPr/>
          <a:lstStyle/>
          <a:p>
            <a:pPr algn="ctr"/>
            <a:r>
              <a:rPr lang="en-GB" b="1" u="sng" dirty="0">
                <a:latin typeface="Bahnschrift Light" panose="020B0502040204020203" pitchFamily="34" charset="0"/>
              </a:rPr>
              <a:t>Contents</a:t>
            </a:r>
          </a:p>
        </p:txBody>
      </p:sp>
      <p:sp>
        <p:nvSpPr>
          <p:cNvPr id="3" name="Content Placeholder 2">
            <a:extLst>
              <a:ext uri="{FF2B5EF4-FFF2-40B4-BE49-F238E27FC236}">
                <a16:creationId xmlns:a16="http://schemas.microsoft.com/office/drawing/2014/main" id="{DAA6624C-AC89-419A-8363-CE0FFFC248FD}"/>
              </a:ext>
            </a:extLst>
          </p:cNvPr>
          <p:cNvSpPr>
            <a:spLocks noGrp="1"/>
          </p:cNvSpPr>
          <p:nvPr>
            <p:ph idx="1"/>
          </p:nvPr>
        </p:nvSpPr>
        <p:spPr>
          <a:xfrm>
            <a:off x="266701" y="1494014"/>
            <a:ext cx="6305550" cy="5668786"/>
          </a:xfrm>
        </p:spPr>
        <p:txBody>
          <a:bodyPr>
            <a:normAutofit fontScale="92500"/>
          </a:bodyPr>
          <a:lstStyle/>
          <a:p>
            <a:pPr marL="0" indent="0">
              <a:buNone/>
            </a:pPr>
            <a:r>
              <a:rPr lang="en-GB" dirty="0"/>
              <a:t>What will I be studying?				Page 3&amp;4</a:t>
            </a:r>
          </a:p>
          <a:p>
            <a:pPr marL="0" indent="0">
              <a:buNone/>
            </a:pPr>
            <a:r>
              <a:rPr lang="en-GB" dirty="0"/>
              <a:t>Recommended Netflix Programmes		Page 5</a:t>
            </a:r>
          </a:p>
          <a:p>
            <a:pPr marL="0" indent="0">
              <a:buNone/>
            </a:pPr>
            <a:r>
              <a:rPr lang="en-GB" dirty="0"/>
              <a:t>Other recommended watching 			Page 6</a:t>
            </a:r>
          </a:p>
          <a:p>
            <a:pPr marL="0" indent="0">
              <a:buNone/>
            </a:pPr>
            <a:r>
              <a:rPr lang="en-GB" dirty="0"/>
              <a:t>Recommended Reading 				Page 7 &amp;8</a:t>
            </a:r>
          </a:p>
          <a:p>
            <a:pPr marL="0" indent="0">
              <a:buNone/>
            </a:pPr>
            <a:r>
              <a:rPr lang="en-GB" dirty="0"/>
              <a:t>Representations Task				Page 8</a:t>
            </a:r>
          </a:p>
          <a:p>
            <a:pPr marL="0" indent="0">
              <a:buNone/>
            </a:pPr>
            <a:r>
              <a:rPr lang="en-GB" dirty="0"/>
              <a:t>Learning Log					            Page 9</a:t>
            </a:r>
          </a:p>
          <a:p>
            <a:pPr marL="0" indent="0">
              <a:buNone/>
            </a:pPr>
            <a:r>
              <a:rPr lang="en-GB" dirty="0"/>
              <a:t>Key word Glossary				            Page 10&amp;11</a:t>
            </a:r>
          </a:p>
          <a:p>
            <a:pPr marL="0" indent="0">
              <a:buNone/>
            </a:pPr>
            <a:r>
              <a:rPr lang="en-GB" dirty="0"/>
              <a:t>A-Z Challenge					            Page 13</a:t>
            </a:r>
          </a:p>
          <a:p>
            <a:pPr marL="0" indent="0">
              <a:buNone/>
            </a:pPr>
            <a:r>
              <a:rPr lang="en-GB" dirty="0"/>
              <a:t>History of the NHS					Page 14</a:t>
            </a:r>
          </a:p>
          <a:p>
            <a:pPr marL="0" indent="0">
              <a:buNone/>
            </a:pPr>
            <a:r>
              <a:rPr lang="en-GB" dirty="0"/>
              <a:t>Roles in Health and Social Care			Page 15</a:t>
            </a:r>
          </a:p>
          <a:p>
            <a:pPr marL="0" indent="0">
              <a:buNone/>
            </a:pPr>
            <a:r>
              <a:rPr lang="en-GB" dirty="0"/>
              <a:t>Frontline roles in a pandemic 			Page 16</a:t>
            </a:r>
          </a:p>
          <a:p>
            <a:pPr marL="0" indent="0">
              <a:buNone/>
            </a:pPr>
            <a:r>
              <a:rPr lang="en-GB" dirty="0"/>
              <a:t>True or False					             Page 17</a:t>
            </a:r>
          </a:p>
          <a:p>
            <a:pPr marL="0" indent="0">
              <a:buNone/>
            </a:pPr>
            <a:r>
              <a:rPr lang="en-US" dirty="0"/>
              <a:t>Promoting Health with Children                               Page 18</a:t>
            </a:r>
          </a:p>
          <a:p>
            <a:pPr marL="0" indent="0">
              <a:buNone/>
            </a:pPr>
            <a:r>
              <a:rPr lang="en-US" dirty="0"/>
              <a:t>Malfunctions of the Body                                           Page 19</a:t>
            </a:r>
            <a:endParaRPr lang="en-GB" dirty="0"/>
          </a:p>
          <a:p>
            <a:pPr marL="0" indent="0">
              <a:buNone/>
            </a:pPr>
            <a:r>
              <a:rPr lang="en-GB" dirty="0"/>
              <a:t>Extension Task – COVID-19 &amp; Public Health	Page 20-21</a:t>
            </a:r>
          </a:p>
          <a:p>
            <a:pPr marL="0" indent="0">
              <a:buNone/>
            </a:pPr>
            <a:endParaRPr lang="en-GB" dirty="0"/>
          </a:p>
          <a:p>
            <a:pPr marL="0" indent="0">
              <a:buNone/>
            </a:pPr>
            <a:endParaRPr lang="en-GB" dirty="0"/>
          </a:p>
        </p:txBody>
      </p:sp>
      <p:pic>
        <p:nvPicPr>
          <p:cNvPr id="1026" name="Picture 2" descr="3 Lifespan Development flashcards on Tinycards">
            <a:extLst>
              <a:ext uri="{FF2B5EF4-FFF2-40B4-BE49-F238E27FC236}">
                <a16:creationId xmlns:a16="http://schemas.microsoft.com/office/drawing/2014/main" id="{21281C4B-EFA6-4153-ACED-DFAAA4A586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486" y="7624498"/>
            <a:ext cx="5915026" cy="224278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F421C19-CCFE-45F4-9083-F683F0911CFD}"/>
              </a:ext>
            </a:extLst>
          </p:cNvPr>
          <p:cNvSpPr>
            <a:spLocks noGrp="1"/>
          </p:cNvSpPr>
          <p:nvPr>
            <p:ph type="sldNum" sz="quarter" idx="12"/>
          </p:nvPr>
        </p:nvSpPr>
        <p:spPr/>
        <p:txBody>
          <a:bodyPr/>
          <a:lstStyle/>
          <a:p>
            <a:fld id="{42197ACC-EB3C-4466-A41B-F6CC006DF8B4}" type="slidenum">
              <a:rPr lang="en-GB" smtClean="0"/>
              <a:t>2</a:t>
            </a:fld>
            <a:endParaRPr lang="en-GB"/>
          </a:p>
        </p:txBody>
      </p:sp>
    </p:spTree>
    <p:extLst>
      <p:ext uri="{BB962C8B-B14F-4D97-AF65-F5344CB8AC3E}">
        <p14:creationId xmlns:p14="http://schemas.microsoft.com/office/powerpoint/2010/main" val="4106949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152398" y="80160"/>
            <a:ext cx="65532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2000" b="1" i="0" u="sng"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Learning Log </a:t>
            </a:r>
            <a:r>
              <a:rPr kumimoji="0" lang="en-GB" altLang="en-US" sz="20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	</a:t>
            </a:r>
            <a:endParaRPr kumimoji="0" lang="en-GB" altLang="en-US" sz="1050" b="0" i="0" u="none" strike="noStrike" cap="none" normalizeH="0" baseline="0" dirty="0">
              <a:ln>
                <a:noFill/>
              </a:ln>
              <a:solidFill>
                <a:schemeClr val="tx1"/>
              </a:solidFill>
              <a:effectLst/>
            </a:endParaRPr>
          </a:p>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You need to choose THREE tasks from the ones in this book and log below which tasks you have chosen to complete – the summary of what you did and any thoughts on the work or what you have found out.</a:t>
            </a:r>
            <a:endParaRPr kumimoji="0" lang="en-GB" altLang="en-US" sz="700" b="0" i="0" u="none" strike="noStrike" cap="none" normalizeH="0" baseline="0" dirty="0">
              <a:ln>
                <a:noFill/>
              </a:ln>
              <a:solidFill>
                <a:schemeClr val="tx1"/>
              </a:solidFill>
              <a:effectLst/>
            </a:endParaRPr>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nvGraphicFramePr>
        <p:xfrm>
          <a:off x="66673" y="1200328"/>
          <a:ext cx="6724651" cy="8625512"/>
        </p:xfrm>
        <a:graphic>
          <a:graphicData uri="http://schemas.openxmlformats.org/drawingml/2006/table">
            <a:tbl>
              <a:tblPr firstRow="1" bandRow="1">
                <a:tableStyleId>{5940675A-B579-460E-94D1-54222C63F5DA}</a:tableStyleId>
              </a:tblPr>
              <a:tblGrid>
                <a:gridCol w="688195">
                  <a:extLst>
                    <a:ext uri="{9D8B030D-6E8A-4147-A177-3AD203B41FA5}">
                      <a16:colId xmlns:a16="http://schemas.microsoft.com/office/drawing/2014/main" val="1300930751"/>
                    </a:ext>
                  </a:extLst>
                </a:gridCol>
                <a:gridCol w="1848296">
                  <a:extLst>
                    <a:ext uri="{9D8B030D-6E8A-4147-A177-3AD203B41FA5}">
                      <a16:colId xmlns:a16="http://schemas.microsoft.com/office/drawing/2014/main" val="1753929736"/>
                    </a:ext>
                  </a:extLst>
                </a:gridCol>
                <a:gridCol w="2506997">
                  <a:extLst>
                    <a:ext uri="{9D8B030D-6E8A-4147-A177-3AD203B41FA5}">
                      <a16:colId xmlns:a16="http://schemas.microsoft.com/office/drawing/2014/main" val="179360856"/>
                    </a:ext>
                  </a:extLst>
                </a:gridCol>
                <a:gridCol w="1681163">
                  <a:extLst>
                    <a:ext uri="{9D8B030D-6E8A-4147-A177-3AD203B41FA5}">
                      <a16:colId xmlns:a16="http://schemas.microsoft.com/office/drawing/2014/main" val="3570117000"/>
                    </a:ext>
                  </a:extLst>
                </a:gridCol>
              </a:tblGrid>
              <a:tr h="450112">
                <a:tc>
                  <a:txBody>
                    <a:bodyPr/>
                    <a:lstStyle/>
                    <a:p>
                      <a:r>
                        <a:rPr lang="en-GB" sz="1400" b="1" dirty="0"/>
                        <a:t>Date </a:t>
                      </a:r>
                    </a:p>
                  </a:txBody>
                  <a:tcPr/>
                </a:tc>
                <a:tc>
                  <a:txBody>
                    <a:bodyPr/>
                    <a:lstStyle/>
                    <a:p>
                      <a:r>
                        <a:rPr lang="en-GB" sz="1400" b="1" dirty="0"/>
                        <a:t>Title</a:t>
                      </a:r>
                    </a:p>
                  </a:txBody>
                  <a:tcPr/>
                </a:tc>
                <a:tc>
                  <a:txBody>
                    <a:bodyPr/>
                    <a:lstStyle/>
                    <a:p>
                      <a:r>
                        <a:rPr lang="en-GB" sz="1400" b="1" dirty="0"/>
                        <a:t>Summary of content</a:t>
                      </a:r>
                    </a:p>
                  </a:txBody>
                  <a:tcPr/>
                </a:tc>
                <a:tc>
                  <a:txBody>
                    <a:bodyPr/>
                    <a:lstStyle/>
                    <a:p>
                      <a:r>
                        <a:rPr lang="en-GB" sz="1400" b="1" dirty="0"/>
                        <a:t>My thoughts</a:t>
                      </a:r>
                    </a:p>
                  </a:txBody>
                  <a:tcPr/>
                </a:tc>
                <a:extLst>
                  <a:ext uri="{0D108BD9-81ED-4DB2-BD59-A6C34878D82A}">
                    <a16:rowId xmlns:a16="http://schemas.microsoft.com/office/drawing/2014/main" val="703067426"/>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08463759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87670172"/>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274263061"/>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1230133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10297931"/>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8288898"/>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510451909"/>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52031749"/>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31103042"/>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84658065"/>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3</a:t>
            </a:fld>
            <a:endParaRPr lang="en-GB"/>
          </a:p>
        </p:txBody>
      </p:sp>
    </p:spTree>
    <p:extLst>
      <p:ext uri="{BB962C8B-B14F-4D97-AF65-F5344CB8AC3E}">
        <p14:creationId xmlns:p14="http://schemas.microsoft.com/office/powerpoint/2010/main" val="1452850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66687" y="451205"/>
            <a:ext cx="4119563" cy="1129945"/>
          </a:xfrm>
        </p:spPr>
        <p:txBody>
          <a:bodyPr>
            <a:normAutofit fontScale="90000"/>
          </a:bodyPr>
          <a:lstStyle/>
          <a:p>
            <a:r>
              <a:rPr lang="en-GB" b="1" dirty="0"/>
              <a:t>Task 1: Health and Social Care in the Media</a:t>
            </a:r>
          </a:p>
        </p:txBody>
      </p:sp>
      <p:sp>
        <p:nvSpPr>
          <p:cNvPr id="3" name="Content Placeholder 2">
            <a:extLst>
              <a:ext uri="{FF2B5EF4-FFF2-40B4-BE49-F238E27FC236}">
                <a16:creationId xmlns:a16="http://schemas.microsoft.com/office/drawing/2014/main" id="{E967B901-08C8-476F-98CA-8C9BB14803E8}"/>
              </a:ext>
            </a:extLst>
          </p:cNvPr>
          <p:cNvSpPr>
            <a:spLocks noGrp="1"/>
          </p:cNvSpPr>
          <p:nvPr>
            <p:ph idx="1"/>
          </p:nvPr>
        </p:nvSpPr>
        <p:spPr>
          <a:xfrm>
            <a:off x="166687" y="1581150"/>
            <a:ext cx="6524626" cy="5719762"/>
          </a:xfrm>
        </p:spPr>
        <p:txBody>
          <a:bodyPr>
            <a:normAutofit fontScale="77500" lnSpcReduction="20000"/>
          </a:bodyPr>
          <a:lstStyle/>
          <a:p>
            <a:pPr marL="0" indent="0">
              <a:buNone/>
            </a:pPr>
            <a:r>
              <a:rPr lang="en-GB" dirty="0"/>
              <a:t>The role played by health and social care providers is key in a healthy society- something we have learned about recently ! One way in which public awareness is raised about health and social care in general and issues that exist within the health and social care sector is through the media. </a:t>
            </a:r>
          </a:p>
          <a:p>
            <a:pPr marL="0" indent="0">
              <a:buNone/>
            </a:pPr>
            <a:r>
              <a:rPr lang="en-GB" dirty="0"/>
              <a:t>Your task is to pick… </a:t>
            </a:r>
          </a:p>
          <a:p>
            <a:pPr marL="0" indent="0">
              <a:buNone/>
            </a:pPr>
            <a:r>
              <a:rPr lang="en-GB" dirty="0"/>
              <a:t>➢ x1 Film</a:t>
            </a:r>
          </a:p>
          <a:p>
            <a:pPr marL="0" indent="0">
              <a:buNone/>
            </a:pPr>
            <a:r>
              <a:rPr lang="en-GB" dirty="0"/>
              <a:t>➢ x1 Book/3x Newspaper article</a:t>
            </a:r>
          </a:p>
          <a:p>
            <a:pPr marL="0" indent="0">
              <a:buNone/>
            </a:pPr>
            <a:r>
              <a:rPr lang="en-GB" dirty="0"/>
              <a:t>➢ x1 Documentaries </a:t>
            </a:r>
          </a:p>
          <a:p>
            <a:pPr marL="0" indent="0">
              <a:buNone/>
            </a:pPr>
            <a:r>
              <a:rPr lang="en-GB" dirty="0"/>
              <a:t>You will then be asked to write an essay with the following title: </a:t>
            </a:r>
            <a:r>
              <a:rPr lang="en-GB" b="1" dirty="0"/>
              <a:t>‘Discuss the portrayal of Health and Social Care within the media’ </a:t>
            </a:r>
          </a:p>
          <a:p>
            <a:pPr marL="0" indent="0">
              <a:buNone/>
            </a:pPr>
            <a:endParaRPr lang="en-GB" b="1" dirty="0"/>
          </a:p>
          <a:p>
            <a:pPr marL="0" indent="0">
              <a:buNone/>
            </a:pPr>
            <a:r>
              <a:rPr lang="en-GB" dirty="0"/>
              <a:t>You must watch/read the some of the examples on the previous slides you have picked and create notes to help with your essay. Consider the following:</a:t>
            </a:r>
          </a:p>
          <a:p>
            <a:pPr marL="0" indent="0">
              <a:buNone/>
            </a:pPr>
            <a:r>
              <a:rPr lang="en-GB" dirty="0"/>
              <a:t> • What issues, if any, are being raised in the stimulus?</a:t>
            </a:r>
          </a:p>
          <a:p>
            <a:pPr marL="0" indent="0">
              <a:buNone/>
            </a:pPr>
            <a:r>
              <a:rPr lang="en-GB" dirty="0"/>
              <a:t> • How does the stimulus present H&amp;SC? </a:t>
            </a:r>
          </a:p>
          <a:p>
            <a:pPr marL="0" indent="0">
              <a:buNone/>
            </a:pPr>
            <a:r>
              <a:rPr lang="en-GB" dirty="0"/>
              <a:t> Is the stimulus informative/helpful and why? </a:t>
            </a:r>
          </a:p>
          <a:p>
            <a:pPr marL="0" indent="0">
              <a:buNone/>
            </a:pPr>
            <a:r>
              <a:rPr lang="en-GB" dirty="0"/>
              <a:t>• Are there any quotes/scenes etc that stand out to you and why? </a:t>
            </a:r>
          </a:p>
          <a:p>
            <a:pPr marL="0" indent="0">
              <a:buNone/>
            </a:pPr>
            <a:r>
              <a:rPr lang="en-GB" dirty="0"/>
              <a:t>• How effective is the stimulus in raising public awareness about H&amp;SC/Issues? </a:t>
            </a:r>
          </a:p>
          <a:p>
            <a:pPr marL="0" indent="0">
              <a:buNone/>
            </a:pPr>
            <a:endParaRPr lang="en-GB" dirty="0"/>
          </a:p>
          <a:p>
            <a:pPr marL="0" indent="0">
              <a:buNone/>
            </a:pPr>
            <a:r>
              <a:rPr lang="en-GB" dirty="0"/>
              <a:t>This list is NOT exhaustive there may be other questions/ideas you wish to consider as you watch or read.</a:t>
            </a:r>
          </a:p>
        </p:txBody>
      </p:sp>
      <p:pic>
        <p:nvPicPr>
          <p:cNvPr id="5" name="Picture 4">
            <a:extLst>
              <a:ext uri="{FF2B5EF4-FFF2-40B4-BE49-F238E27FC236}">
                <a16:creationId xmlns:a16="http://schemas.microsoft.com/office/drawing/2014/main" id="{CCF0A338-A0A2-45C7-A6E2-6E1C62F0393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112791" y="127355"/>
            <a:ext cx="2578522" cy="1453795"/>
          </a:xfrm>
          <a:prstGeom prst="rect">
            <a:avLst/>
          </a:prstGeom>
        </p:spPr>
      </p:pic>
      <p:pic>
        <p:nvPicPr>
          <p:cNvPr id="7" name="Picture 6">
            <a:extLst>
              <a:ext uri="{FF2B5EF4-FFF2-40B4-BE49-F238E27FC236}">
                <a16:creationId xmlns:a16="http://schemas.microsoft.com/office/drawing/2014/main" id="{9BD6D855-78FE-4DD2-BD09-AFABFC226AA9}"/>
              </a:ext>
            </a:extLst>
          </p:cNvPr>
          <p:cNvPicPr>
            <a:picLocks noChangeAspect="1"/>
          </p:cNvPicPr>
          <p:nvPr/>
        </p:nvPicPr>
        <p:blipFill rotWithShape="1">
          <a:blip r:embed="rId4"/>
          <a:srcRect l="34167" t="15974" r="32500" b="42267"/>
          <a:stretch/>
        </p:blipFill>
        <p:spPr>
          <a:xfrm>
            <a:off x="3577535" y="7600947"/>
            <a:ext cx="3189107" cy="2152647"/>
          </a:xfrm>
          <a:prstGeom prst="rect">
            <a:avLst/>
          </a:prstGeom>
        </p:spPr>
      </p:pic>
      <p:pic>
        <p:nvPicPr>
          <p:cNvPr id="9" name="Picture 8">
            <a:extLst>
              <a:ext uri="{FF2B5EF4-FFF2-40B4-BE49-F238E27FC236}">
                <a16:creationId xmlns:a16="http://schemas.microsoft.com/office/drawing/2014/main" id="{4323C3DA-5D3F-4017-A3D6-EA5F5723FD62}"/>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66687" y="7439028"/>
            <a:ext cx="2633014" cy="438150"/>
          </a:xfrm>
          <a:prstGeom prst="rect">
            <a:avLst/>
          </a:prstGeom>
        </p:spPr>
      </p:pic>
      <p:cxnSp>
        <p:nvCxnSpPr>
          <p:cNvPr id="12" name="Straight Connector 11">
            <a:extLst>
              <a:ext uri="{FF2B5EF4-FFF2-40B4-BE49-F238E27FC236}">
                <a16:creationId xmlns:a16="http://schemas.microsoft.com/office/drawing/2014/main" id="{52BC0639-4A93-4517-B1F8-DCCD41E14258}"/>
              </a:ext>
            </a:extLst>
          </p:cNvPr>
          <p:cNvCxnSpPr/>
          <p:nvPr/>
        </p:nvCxnSpPr>
        <p:spPr>
          <a:xfrm>
            <a:off x="166687"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2F7BC221-E577-4FCA-B8D5-DB6A5BAB57B9}"/>
              </a:ext>
            </a:extLst>
          </p:cNvPr>
          <p:cNvPicPr>
            <a:picLocks noChangeAspect="1"/>
          </p:cNvPicPr>
          <p:nvPr/>
        </p:nvPicPr>
        <p:blipFill rotWithShape="1">
          <a:blip r:embed="rId4"/>
          <a:srcRect l="34167" t="60826" r="32500" b="6694"/>
          <a:stretch/>
        </p:blipFill>
        <p:spPr>
          <a:xfrm>
            <a:off x="166687" y="7962899"/>
            <a:ext cx="3410848" cy="1790695"/>
          </a:xfrm>
          <a:prstGeom prst="rect">
            <a:avLst/>
          </a:prstGeom>
        </p:spPr>
      </p:pic>
      <p:sp>
        <p:nvSpPr>
          <p:cNvPr id="14" name="TextBox 13">
            <a:extLst>
              <a:ext uri="{FF2B5EF4-FFF2-40B4-BE49-F238E27FC236}">
                <a16:creationId xmlns:a16="http://schemas.microsoft.com/office/drawing/2014/main" id="{9032116F-3B15-4BCA-9A56-56F7CF41DE8C}"/>
              </a:ext>
            </a:extLst>
          </p:cNvPr>
          <p:cNvSpPr txBox="1"/>
          <p:nvPr/>
        </p:nvSpPr>
        <p:spPr>
          <a:xfrm>
            <a:off x="2799701" y="7293532"/>
            <a:ext cx="3314700" cy="369332"/>
          </a:xfrm>
          <a:prstGeom prst="rect">
            <a:avLst/>
          </a:prstGeom>
          <a:noFill/>
        </p:spPr>
        <p:txBody>
          <a:bodyPr wrap="square" rtlCol="0">
            <a:spAutoFit/>
          </a:bodyPr>
          <a:lstStyle/>
          <a:p>
            <a:r>
              <a:rPr lang="en-GB" dirty="0"/>
              <a:t>Documentary Suggestions:</a:t>
            </a:r>
          </a:p>
        </p:txBody>
      </p: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4</a:t>
            </a:fld>
            <a:endParaRPr lang="en-GB"/>
          </a:p>
        </p:txBody>
      </p:sp>
    </p:spTree>
    <p:extLst>
      <p:ext uri="{BB962C8B-B14F-4D97-AF65-F5344CB8AC3E}">
        <p14:creationId xmlns:p14="http://schemas.microsoft.com/office/powerpoint/2010/main" val="3977612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249" y="-289256"/>
            <a:ext cx="3550151" cy="1889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796" y="1472316"/>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Babies</a:t>
            </a:r>
          </a:p>
        </p:txBody>
      </p:sp>
      <p:sp>
        <p:nvSpPr>
          <p:cNvPr id="7" name="TextBox 6"/>
          <p:cNvSpPr txBox="1"/>
          <p:nvPr/>
        </p:nvSpPr>
        <p:spPr>
          <a:xfrm>
            <a:off x="2098835" y="1472315"/>
            <a:ext cx="1245664"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Marriage Story </a:t>
            </a:r>
          </a:p>
        </p:txBody>
      </p:sp>
      <p:sp>
        <p:nvSpPr>
          <p:cNvPr id="10" name="TextBox 9"/>
          <p:cNvSpPr txBox="1"/>
          <p:nvPr/>
        </p:nvSpPr>
        <p:spPr>
          <a:xfrm>
            <a:off x="3677669" y="1518482"/>
            <a:ext cx="1581367" cy="430887"/>
          </a:xfrm>
          <a:prstGeom prst="rect">
            <a:avLst/>
          </a:prstGeom>
          <a:noFill/>
        </p:spPr>
        <p:txBody>
          <a:bodyPr wrap="square" rtlCol="0">
            <a:spAutoFit/>
          </a:bodyPr>
          <a:lstStyle/>
          <a:p>
            <a:pPr algn="ctr"/>
            <a:r>
              <a:rPr lang="en-GB" sz="1100" b="1" dirty="0">
                <a:solidFill>
                  <a:schemeClr val="bg1"/>
                </a:solidFill>
                <a:latin typeface="Arial Narrow" panose="020B0606020202030204" pitchFamily="34" charset="0"/>
              </a:rPr>
              <a:t>Louis Theroux: Extreme love, Dementia</a:t>
            </a:r>
          </a:p>
        </p:txBody>
      </p:sp>
      <p:sp>
        <p:nvSpPr>
          <p:cNvPr id="12" name="TextBox 11"/>
          <p:cNvSpPr txBox="1"/>
          <p:nvPr/>
        </p:nvSpPr>
        <p:spPr>
          <a:xfrm>
            <a:off x="5238439" y="1518482"/>
            <a:ext cx="1447800"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Five Feet Apart</a:t>
            </a:r>
          </a:p>
        </p:txBody>
      </p:sp>
      <p:sp>
        <p:nvSpPr>
          <p:cNvPr id="15" name="TextBox 14"/>
          <p:cNvSpPr txBox="1"/>
          <p:nvPr/>
        </p:nvSpPr>
        <p:spPr>
          <a:xfrm>
            <a:off x="565041" y="4248825"/>
            <a:ext cx="1245664"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Brain on Fire</a:t>
            </a:r>
          </a:p>
        </p:txBody>
      </p:sp>
      <p:sp>
        <p:nvSpPr>
          <p:cNvPr id="17" name="TextBox 16"/>
          <p:cNvSpPr txBox="1"/>
          <p:nvPr/>
        </p:nvSpPr>
        <p:spPr>
          <a:xfrm>
            <a:off x="1810706" y="4248824"/>
            <a:ext cx="1635766"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Theory of Everything</a:t>
            </a:r>
          </a:p>
        </p:txBody>
      </p:sp>
      <p:sp>
        <p:nvSpPr>
          <p:cNvPr id="21" name="TextBox 20"/>
          <p:cNvSpPr txBox="1"/>
          <p:nvPr/>
        </p:nvSpPr>
        <p:spPr>
          <a:xfrm>
            <a:off x="3724938" y="4169807"/>
            <a:ext cx="1449608"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What to expect when you’re expecting</a:t>
            </a:r>
          </a:p>
        </p:txBody>
      </p:sp>
      <p:sp>
        <p:nvSpPr>
          <p:cNvPr id="24" name="TextBox 23"/>
          <p:cNvSpPr txBox="1"/>
          <p:nvPr/>
        </p:nvSpPr>
        <p:spPr>
          <a:xfrm>
            <a:off x="5245093" y="4248823"/>
            <a:ext cx="1449608"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Unbroken</a:t>
            </a:r>
          </a:p>
        </p:txBody>
      </p:sp>
      <p:sp>
        <p:nvSpPr>
          <p:cNvPr id="27" name="TextBox 26"/>
          <p:cNvSpPr txBox="1"/>
          <p:nvPr/>
        </p:nvSpPr>
        <p:spPr>
          <a:xfrm>
            <a:off x="353795" y="6658277"/>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Girl, interrupted </a:t>
            </a:r>
          </a:p>
        </p:txBody>
      </p:sp>
      <p:sp>
        <p:nvSpPr>
          <p:cNvPr id="29" name="TextBox 28"/>
          <p:cNvSpPr txBox="1"/>
          <p:nvPr/>
        </p:nvSpPr>
        <p:spPr>
          <a:xfrm>
            <a:off x="2023197" y="6658276"/>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Call the Midwife</a:t>
            </a:r>
          </a:p>
        </p:txBody>
      </p:sp>
      <p:sp>
        <p:nvSpPr>
          <p:cNvPr id="32" name="TextBox 31"/>
          <p:cNvSpPr txBox="1"/>
          <p:nvPr/>
        </p:nvSpPr>
        <p:spPr>
          <a:xfrm>
            <a:off x="3662891"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13 Reasons Why</a:t>
            </a:r>
          </a:p>
        </p:txBody>
      </p:sp>
      <p:sp>
        <p:nvSpPr>
          <p:cNvPr id="34" name="TextBox 33"/>
          <p:cNvSpPr txBox="1"/>
          <p:nvPr/>
        </p:nvSpPr>
        <p:spPr>
          <a:xfrm>
            <a:off x="5259037" y="6658275"/>
            <a:ext cx="1427202"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Pandemic: How to prevent an outbreak</a:t>
            </a:r>
          </a:p>
        </p:txBody>
      </p:sp>
      <p:sp>
        <p:nvSpPr>
          <p:cNvPr id="33" name="Rectangle 32">
            <a:extLst>
              <a:ext uri="{FF2B5EF4-FFF2-40B4-BE49-F238E27FC236}">
                <a16:creationId xmlns:a16="http://schemas.microsoft.com/office/drawing/2014/main" id="{22849B12-F086-453F-B3CA-B97FE98CC5E5}"/>
              </a:ext>
            </a:extLst>
          </p:cNvPr>
          <p:cNvSpPr/>
          <p:nvPr/>
        </p:nvSpPr>
        <p:spPr>
          <a:xfrm>
            <a:off x="380974" y="9228170"/>
            <a:ext cx="6305265" cy="461665"/>
          </a:xfrm>
          <a:prstGeom prst="rect">
            <a:avLst/>
          </a:prstGeom>
        </p:spPr>
        <p:txBody>
          <a:bodyPr wrap="square">
            <a:spAutoFit/>
          </a:bodyPr>
          <a:lstStyle/>
          <a:p>
            <a:pPr algn="ctr"/>
            <a:r>
              <a:rPr lang="en-GB" sz="2400" dirty="0">
                <a:solidFill>
                  <a:srgbClr val="FFFFFF"/>
                </a:solidFill>
                <a:latin typeface="Arial Narrow" panose="020B0606020202030204" pitchFamily="34" charset="0"/>
              </a:rPr>
              <a:t>Recommended Watching for Health and Social Care</a:t>
            </a:r>
            <a:endParaRPr lang="en-GB" sz="2400" dirty="0">
              <a:latin typeface="Arial Narrow" panose="020B0606020202030204" pitchFamily="34" charset="0"/>
            </a:endParaRPr>
          </a:p>
        </p:txBody>
      </p:sp>
      <p:pic>
        <p:nvPicPr>
          <p:cNvPr id="9" name="Picture 2" descr="Is 'Babies' (2020) available to watch on UK Netflix - NewOnNetflixUK">
            <a:extLst>
              <a:ext uri="{FF2B5EF4-FFF2-40B4-BE49-F238E27FC236}">
                <a16:creationId xmlns:a16="http://schemas.microsoft.com/office/drawing/2014/main" id="{F370E072-3621-4EDC-B117-976FAD2D83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665" y="1955007"/>
            <a:ext cx="1324040" cy="185552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6" descr="https://upload.wikimedia.org/wikipedia/en/5/55/MarriageStoryPoster.png">
            <a:extLst>
              <a:ext uri="{FF2B5EF4-FFF2-40B4-BE49-F238E27FC236}">
                <a16:creationId xmlns:a16="http://schemas.microsoft.com/office/drawing/2014/main" id="{EEF9D900-C9E3-4EFE-AF98-69CB7DEB5E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8795" y="1899347"/>
            <a:ext cx="1289753" cy="191118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Louis Theroux: Extreme Love - Dementia (2012) on Netflix Taiwan ...">
            <a:extLst>
              <a:ext uri="{FF2B5EF4-FFF2-40B4-BE49-F238E27FC236}">
                <a16:creationId xmlns:a16="http://schemas.microsoft.com/office/drawing/2014/main" id="{270BE964-5C38-49EC-9968-97DAE0F415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9428" y="1899347"/>
            <a:ext cx="1449608" cy="202945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Is 'Five Feet Apart' (2019) available to watch on UK Netflix ...">
            <a:extLst>
              <a:ext uri="{FF2B5EF4-FFF2-40B4-BE49-F238E27FC236}">
                <a16:creationId xmlns:a16="http://schemas.microsoft.com/office/drawing/2014/main" id="{C5E315B2-0B49-418A-A9FD-7A1A604CF3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7271" y="1899347"/>
            <a:ext cx="1365128" cy="191118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2" descr="Is 'Brain on Fire' (2016) available to watch on UK Netflix ...">
            <a:extLst>
              <a:ext uri="{FF2B5EF4-FFF2-40B4-BE49-F238E27FC236}">
                <a16:creationId xmlns:a16="http://schemas.microsoft.com/office/drawing/2014/main" id="{E6468FC1-B753-4986-9D6D-0D6A590A4F6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0421" y="4576476"/>
            <a:ext cx="1380284" cy="1932398"/>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s 'The Theory of Everything' (2014) available to watch on UK ...">
            <a:extLst>
              <a:ext uri="{FF2B5EF4-FFF2-40B4-BE49-F238E27FC236}">
                <a16:creationId xmlns:a16="http://schemas.microsoft.com/office/drawing/2014/main" id="{3717060F-8696-4AB8-8E71-4D56079BC5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64214" y="4544606"/>
            <a:ext cx="1463247" cy="2048546"/>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What to Expect When You're Expecting (2012) - Rotten Tomatoes">
            <a:extLst>
              <a:ext uri="{FF2B5EF4-FFF2-40B4-BE49-F238E27FC236}">
                <a16:creationId xmlns:a16="http://schemas.microsoft.com/office/drawing/2014/main" id="{BBE25E45-84CD-4833-A7F6-C08584ADE7E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1864" y="4560817"/>
            <a:ext cx="1312976" cy="194805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8" descr="Unbroken [DVD] [2014]: Amazon.co.uk: Jack O'Connell, Domhnall ...">
            <a:extLst>
              <a:ext uri="{FF2B5EF4-FFF2-40B4-BE49-F238E27FC236}">
                <a16:creationId xmlns:a16="http://schemas.microsoft.com/office/drawing/2014/main" id="{F2737F46-80F8-45EE-91D5-962DA0E2DDC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50557" y="4540928"/>
            <a:ext cx="1380499" cy="196794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0" descr="Girl, Interrupted (film) - Wikipedia">
            <a:extLst>
              <a:ext uri="{FF2B5EF4-FFF2-40B4-BE49-F238E27FC236}">
                <a16:creationId xmlns:a16="http://schemas.microsoft.com/office/drawing/2014/main" id="{4A857893-492B-4DF8-AC08-66D9BDF486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6665" y="7059757"/>
            <a:ext cx="1241681" cy="1849025"/>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List of Call the Midwife episodes - Wikipedia">
            <a:extLst>
              <a:ext uri="{FF2B5EF4-FFF2-40B4-BE49-F238E27FC236}">
                <a16:creationId xmlns:a16="http://schemas.microsoft.com/office/drawing/2014/main" id="{97C67FAB-63D2-4795-8568-F4BD4EE6BB6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18596" y="6995134"/>
            <a:ext cx="1427876" cy="191364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4" descr="13 Reasons Why: Season 1 - Rotten Tomatoes">
            <a:extLst>
              <a:ext uri="{FF2B5EF4-FFF2-40B4-BE49-F238E27FC236}">
                <a16:creationId xmlns:a16="http://schemas.microsoft.com/office/drawing/2014/main" id="{A1A9D984-AAF2-4F00-9941-2817B7D2780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05582" y="6992662"/>
            <a:ext cx="1384511" cy="2049883"/>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6" descr="What is Pandemic: How To Prevent An Outbreak about and how can you ...">
            <a:extLst>
              <a:ext uri="{FF2B5EF4-FFF2-40B4-BE49-F238E27FC236}">
                <a16:creationId xmlns:a16="http://schemas.microsoft.com/office/drawing/2014/main" id="{0F62DFC5-EDC4-4C07-AAF6-3872B9E866B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46507" y="7130218"/>
            <a:ext cx="1383540" cy="1912327"/>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654B9E12-A547-425E-A22B-1F35E051528B}"/>
              </a:ext>
            </a:extLst>
          </p:cNvPr>
          <p:cNvSpPr>
            <a:spLocks noGrp="1"/>
          </p:cNvSpPr>
          <p:nvPr>
            <p:ph type="sldNum" sz="quarter" idx="12"/>
          </p:nvPr>
        </p:nvSpPr>
        <p:spPr/>
        <p:txBody>
          <a:bodyPr/>
          <a:lstStyle/>
          <a:p>
            <a:fld id="{42197ACC-EB3C-4466-A41B-F6CC006DF8B4}" type="slidenum">
              <a:rPr lang="en-GB" smtClean="0"/>
              <a:t>5</a:t>
            </a:fld>
            <a:endParaRPr lang="en-GB"/>
          </a:p>
        </p:txBody>
      </p:sp>
    </p:spTree>
    <p:extLst>
      <p:ext uri="{BB962C8B-B14F-4D97-AF65-F5344CB8AC3E}">
        <p14:creationId xmlns:p14="http://schemas.microsoft.com/office/powerpoint/2010/main" val="1090594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3470" y="-131934"/>
            <a:ext cx="3550151" cy="19969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76902" y="13042"/>
            <a:ext cx="1823289" cy="615595"/>
          </a:xfrm>
        </p:spPr>
        <p:txBody>
          <a:bodyPr>
            <a:normAutofit/>
          </a:bodyPr>
          <a:lstStyle/>
          <a:p>
            <a:pPr algn="ctr"/>
            <a:r>
              <a:rPr lang="en-GB" sz="3600" b="1" dirty="0">
                <a:solidFill>
                  <a:schemeClr val="bg1"/>
                </a:solidFill>
              </a:rPr>
              <a:t>Beyond</a:t>
            </a:r>
          </a:p>
        </p:txBody>
      </p:sp>
      <p:sp>
        <p:nvSpPr>
          <p:cNvPr id="4" name="TextBox 3"/>
          <p:cNvSpPr txBox="1"/>
          <p:nvPr/>
        </p:nvSpPr>
        <p:spPr>
          <a:xfrm>
            <a:off x="353796" y="1472316"/>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Elizabeth is Missing</a:t>
            </a:r>
          </a:p>
        </p:txBody>
      </p:sp>
      <p:sp>
        <p:nvSpPr>
          <p:cNvPr id="7" name="TextBox 6"/>
          <p:cNvSpPr txBox="1"/>
          <p:nvPr/>
        </p:nvSpPr>
        <p:spPr>
          <a:xfrm>
            <a:off x="2023197" y="1472315"/>
            <a:ext cx="1427202" cy="430887"/>
          </a:xfrm>
          <a:prstGeom prst="rect">
            <a:avLst/>
          </a:prstGeom>
          <a:noFill/>
        </p:spPr>
        <p:txBody>
          <a:bodyPr wrap="square" rtlCol="0">
            <a:spAutoFit/>
          </a:bodyPr>
          <a:lstStyle/>
          <a:p>
            <a:pPr algn="ctr"/>
            <a:r>
              <a:rPr lang="en-GB" sz="1100" b="1" dirty="0">
                <a:solidFill>
                  <a:schemeClr val="bg1"/>
                </a:solidFill>
                <a:latin typeface="Arial Narrow" panose="020B0606020202030204" pitchFamily="34" charset="0"/>
              </a:rPr>
              <a:t>Rio &amp; Kate: Becoming a Step family</a:t>
            </a:r>
          </a:p>
        </p:txBody>
      </p:sp>
      <p:sp>
        <p:nvSpPr>
          <p:cNvPr id="5" name="TextBox 4"/>
          <p:cNvSpPr txBox="1"/>
          <p:nvPr/>
        </p:nvSpPr>
        <p:spPr>
          <a:xfrm rot="16200000">
            <a:off x="4584981" y="2536952"/>
            <a:ext cx="1378424" cy="369332"/>
          </a:xfrm>
          <a:prstGeom prst="rect">
            <a:avLst/>
          </a:prstGeom>
          <a:noFill/>
        </p:spPr>
        <p:txBody>
          <a:bodyPr wrap="square" rtlCol="0">
            <a:spAutoFit/>
          </a:bodyPr>
          <a:lstStyle/>
          <a:p>
            <a:pPr algn="ctr"/>
            <a:r>
              <a:rPr lang="en-GB" b="1" dirty="0">
                <a:solidFill>
                  <a:schemeClr val="bg1"/>
                </a:solidFill>
              </a:rPr>
              <a:t>DVD</a:t>
            </a:r>
          </a:p>
        </p:txBody>
      </p:sp>
      <p:sp>
        <p:nvSpPr>
          <p:cNvPr id="10" name="TextBox 9"/>
          <p:cNvSpPr txBox="1"/>
          <p:nvPr/>
        </p:nvSpPr>
        <p:spPr>
          <a:xfrm>
            <a:off x="3677670" y="1518482"/>
            <a:ext cx="1447800" cy="461665"/>
          </a:xfrm>
          <a:prstGeom prst="rect">
            <a:avLst/>
          </a:prstGeom>
          <a:noFill/>
        </p:spPr>
        <p:txBody>
          <a:bodyPr wrap="square" rtlCol="0">
            <a:spAutoFit/>
          </a:bodyPr>
          <a:lstStyle/>
          <a:p>
            <a:pPr algn="ctr"/>
            <a:r>
              <a:rPr lang="en-GB" sz="1200" b="1" dirty="0" err="1">
                <a:solidFill>
                  <a:schemeClr val="bg1"/>
                </a:solidFill>
                <a:latin typeface="Arial Narrow" panose="020B0606020202030204" pitchFamily="34" charset="0"/>
              </a:rPr>
              <a:t>Jesy</a:t>
            </a:r>
            <a:r>
              <a:rPr lang="en-GB" sz="1200" b="1" dirty="0">
                <a:solidFill>
                  <a:schemeClr val="bg1"/>
                </a:solidFill>
                <a:latin typeface="Arial Narrow" panose="020B0606020202030204" pitchFamily="34" charset="0"/>
              </a:rPr>
              <a:t> Nelson: Odd one out</a:t>
            </a:r>
          </a:p>
        </p:txBody>
      </p:sp>
      <p:sp>
        <p:nvSpPr>
          <p:cNvPr id="12" name="TextBox 11"/>
          <p:cNvSpPr txBox="1"/>
          <p:nvPr/>
        </p:nvSpPr>
        <p:spPr>
          <a:xfrm>
            <a:off x="5296332" y="1500440"/>
            <a:ext cx="1447800"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Bohemian Rhapsody</a:t>
            </a:r>
          </a:p>
        </p:txBody>
      </p:sp>
      <p:sp>
        <p:nvSpPr>
          <p:cNvPr id="13" name="TextBox 12"/>
          <p:cNvSpPr txBox="1"/>
          <p:nvPr/>
        </p:nvSpPr>
        <p:spPr>
          <a:xfrm rot="5400000">
            <a:off x="-445506" y="5273660"/>
            <a:ext cx="1523602" cy="369332"/>
          </a:xfrm>
          <a:prstGeom prst="rect">
            <a:avLst/>
          </a:prstGeom>
          <a:noFill/>
        </p:spPr>
        <p:txBody>
          <a:bodyPr wrap="square" rtlCol="0">
            <a:spAutoFit/>
          </a:bodyPr>
          <a:lstStyle/>
          <a:p>
            <a:pPr algn="ctr"/>
            <a:r>
              <a:rPr lang="en-GB" b="1" dirty="0">
                <a:solidFill>
                  <a:schemeClr val="bg1"/>
                </a:solidFill>
              </a:rPr>
              <a:t>4 On Demand</a:t>
            </a:r>
          </a:p>
        </p:txBody>
      </p:sp>
      <p:sp>
        <p:nvSpPr>
          <p:cNvPr id="15" name="TextBox 14"/>
          <p:cNvSpPr txBox="1"/>
          <p:nvPr/>
        </p:nvSpPr>
        <p:spPr>
          <a:xfrm>
            <a:off x="500961" y="4088674"/>
            <a:ext cx="1245664"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Confessions of a Junior Doctor</a:t>
            </a:r>
          </a:p>
        </p:txBody>
      </p:sp>
      <p:sp>
        <p:nvSpPr>
          <p:cNvPr id="17" name="TextBox 16"/>
          <p:cNvSpPr txBox="1"/>
          <p:nvPr/>
        </p:nvSpPr>
        <p:spPr>
          <a:xfrm>
            <a:off x="2085049" y="4088673"/>
            <a:ext cx="1245664"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Born to be different</a:t>
            </a:r>
          </a:p>
        </p:txBody>
      </p:sp>
      <p:sp>
        <p:nvSpPr>
          <p:cNvPr id="18" name="TextBox 17"/>
          <p:cNvSpPr txBox="1"/>
          <p:nvPr/>
        </p:nvSpPr>
        <p:spPr>
          <a:xfrm rot="5400000">
            <a:off x="-429260" y="2536952"/>
            <a:ext cx="1523602" cy="369332"/>
          </a:xfrm>
          <a:prstGeom prst="rect">
            <a:avLst/>
          </a:prstGeom>
          <a:noFill/>
        </p:spPr>
        <p:txBody>
          <a:bodyPr wrap="square" rtlCol="0">
            <a:spAutoFit/>
          </a:bodyPr>
          <a:lstStyle/>
          <a:p>
            <a:pPr algn="ctr"/>
            <a:r>
              <a:rPr lang="en-GB" b="1" dirty="0">
                <a:solidFill>
                  <a:schemeClr val="bg1"/>
                </a:solidFill>
              </a:rPr>
              <a:t>BBC iPlayer</a:t>
            </a:r>
          </a:p>
        </p:txBody>
      </p:sp>
      <p:sp>
        <p:nvSpPr>
          <p:cNvPr id="21" name="TextBox 20"/>
          <p:cNvSpPr txBox="1"/>
          <p:nvPr/>
        </p:nvSpPr>
        <p:spPr>
          <a:xfrm>
            <a:off x="3711010" y="4088673"/>
            <a:ext cx="1449608"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Secret life of… Year Olds</a:t>
            </a:r>
          </a:p>
        </p:txBody>
      </p:sp>
      <p:sp>
        <p:nvSpPr>
          <p:cNvPr id="24" name="TextBox 23"/>
          <p:cNvSpPr txBox="1"/>
          <p:nvPr/>
        </p:nvSpPr>
        <p:spPr>
          <a:xfrm>
            <a:off x="5247834" y="4088378"/>
            <a:ext cx="1449608"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Still Alice</a:t>
            </a:r>
          </a:p>
        </p:txBody>
      </p:sp>
      <p:sp>
        <p:nvSpPr>
          <p:cNvPr id="26" name="TextBox 25"/>
          <p:cNvSpPr txBox="1"/>
          <p:nvPr/>
        </p:nvSpPr>
        <p:spPr>
          <a:xfrm rot="5400000">
            <a:off x="-761092" y="7763441"/>
            <a:ext cx="2103575" cy="369332"/>
          </a:xfrm>
          <a:prstGeom prst="rect">
            <a:avLst/>
          </a:prstGeom>
          <a:noFill/>
        </p:spPr>
        <p:txBody>
          <a:bodyPr wrap="square" rtlCol="0">
            <a:spAutoFit/>
          </a:bodyPr>
          <a:lstStyle/>
          <a:p>
            <a:pPr algn="ctr"/>
            <a:r>
              <a:rPr lang="en-GB" b="1" dirty="0">
                <a:solidFill>
                  <a:schemeClr val="bg1"/>
                </a:solidFill>
              </a:rPr>
              <a:t>Amazon Prime</a:t>
            </a:r>
          </a:p>
        </p:txBody>
      </p:sp>
      <p:sp>
        <p:nvSpPr>
          <p:cNvPr id="27" name="TextBox 26"/>
          <p:cNvSpPr txBox="1"/>
          <p:nvPr/>
        </p:nvSpPr>
        <p:spPr>
          <a:xfrm>
            <a:off x="353795" y="6658277"/>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The Children Act</a:t>
            </a:r>
          </a:p>
        </p:txBody>
      </p:sp>
      <p:sp>
        <p:nvSpPr>
          <p:cNvPr id="29" name="TextBox 28"/>
          <p:cNvSpPr txBox="1"/>
          <p:nvPr/>
        </p:nvSpPr>
        <p:spPr>
          <a:xfrm>
            <a:off x="2167261"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The Upside</a:t>
            </a:r>
          </a:p>
        </p:txBody>
      </p:sp>
      <p:sp>
        <p:nvSpPr>
          <p:cNvPr id="32" name="TextBox 31"/>
          <p:cNvSpPr txBox="1"/>
          <p:nvPr/>
        </p:nvSpPr>
        <p:spPr>
          <a:xfrm>
            <a:off x="3662891"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Beautiful Boy </a:t>
            </a:r>
          </a:p>
        </p:txBody>
      </p:sp>
      <p:sp>
        <p:nvSpPr>
          <p:cNvPr id="34" name="TextBox 33"/>
          <p:cNvSpPr txBox="1"/>
          <p:nvPr/>
        </p:nvSpPr>
        <p:spPr>
          <a:xfrm>
            <a:off x="5259037"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Miss you Already</a:t>
            </a:r>
          </a:p>
        </p:txBody>
      </p:sp>
      <p:pic>
        <p:nvPicPr>
          <p:cNvPr id="3076" name="Picture 4" descr="BBC One - Rio and Kate: Becoming a Stepfamily">
            <a:extLst>
              <a:ext uri="{FF2B5EF4-FFF2-40B4-BE49-F238E27FC236}">
                <a16:creationId xmlns:a16="http://schemas.microsoft.com/office/drawing/2014/main" id="{AC4678E0-DE1D-4BBB-88C0-7AF6201B03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631" r="19351"/>
          <a:stretch/>
        </p:blipFill>
        <p:spPr bwMode="auto">
          <a:xfrm>
            <a:off x="2187899" y="2018197"/>
            <a:ext cx="1489771" cy="145107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BBC Radio 1 - Jesy Nelson: Odd One Out on iPlayer Now | Facebook">
            <a:extLst>
              <a:ext uri="{FF2B5EF4-FFF2-40B4-BE49-F238E27FC236}">
                <a16:creationId xmlns:a16="http://schemas.microsoft.com/office/drawing/2014/main" id="{107544DD-DA29-4864-9C52-85295EFCE2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8979" y="1959817"/>
            <a:ext cx="1230548" cy="1536654"/>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639B41F7-2DE5-4396-9060-35385F8042A6}"/>
              </a:ext>
            </a:extLst>
          </p:cNvPr>
          <p:cNvSpPr txBox="1"/>
          <p:nvPr/>
        </p:nvSpPr>
        <p:spPr>
          <a:xfrm rot="16200000">
            <a:off x="4656831" y="5234679"/>
            <a:ext cx="1378424" cy="369332"/>
          </a:xfrm>
          <a:prstGeom prst="rect">
            <a:avLst/>
          </a:prstGeom>
          <a:noFill/>
        </p:spPr>
        <p:txBody>
          <a:bodyPr wrap="square" rtlCol="0">
            <a:spAutoFit/>
          </a:bodyPr>
          <a:lstStyle/>
          <a:p>
            <a:pPr algn="ctr"/>
            <a:r>
              <a:rPr lang="en-GB" b="1" dirty="0">
                <a:solidFill>
                  <a:schemeClr val="bg1"/>
                </a:solidFill>
              </a:rPr>
              <a:t>DVD</a:t>
            </a:r>
          </a:p>
        </p:txBody>
      </p:sp>
      <p:pic>
        <p:nvPicPr>
          <p:cNvPr id="3080" name="Picture 8" descr="Bohemian Rhapsody (2018) - IMDb">
            <a:extLst>
              <a:ext uri="{FF2B5EF4-FFF2-40B4-BE49-F238E27FC236}">
                <a16:creationId xmlns:a16="http://schemas.microsoft.com/office/drawing/2014/main" id="{0B6F7FFB-3217-4796-AE39-DD03E4B544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6893" y="1959817"/>
            <a:ext cx="1230549" cy="183244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onfessions of a Junior Doctor - Episode Guide - All 4">
            <a:extLst>
              <a:ext uri="{FF2B5EF4-FFF2-40B4-BE49-F238E27FC236}">
                <a16:creationId xmlns:a16="http://schemas.microsoft.com/office/drawing/2014/main" id="{970C8958-E84F-46E4-80D4-4BF2A4C05B8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681" r="19512"/>
          <a:stretch/>
        </p:blipFill>
        <p:spPr bwMode="auto">
          <a:xfrm>
            <a:off x="570242" y="4755582"/>
            <a:ext cx="1358822" cy="1352975"/>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The children from Born To Be Different reveal how their lives have ...">
            <a:extLst>
              <a:ext uri="{FF2B5EF4-FFF2-40B4-BE49-F238E27FC236}">
                <a16:creationId xmlns:a16="http://schemas.microsoft.com/office/drawing/2014/main" id="{168D4014-29E2-4178-866F-37766FED73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07933" y="4755582"/>
            <a:ext cx="1697759" cy="1293918"/>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Elizabeth Is Missing on the BBC: Cast, plot, air date and spoilers">
            <a:extLst>
              <a:ext uri="{FF2B5EF4-FFF2-40B4-BE49-F238E27FC236}">
                <a16:creationId xmlns:a16="http://schemas.microsoft.com/office/drawing/2014/main" id="{8BD2EF73-2C8D-40A1-8A8D-6A9F20A6D05A}"/>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3039" r="27276"/>
          <a:stretch/>
        </p:blipFill>
        <p:spPr bwMode="auto">
          <a:xfrm>
            <a:off x="530072" y="2034007"/>
            <a:ext cx="1469144" cy="1369778"/>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The Secret Life Of 4 Year Olds: Everything you need to know about ...">
            <a:extLst>
              <a:ext uri="{FF2B5EF4-FFF2-40B4-BE49-F238E27FC236}">
                <a16:creationId xmlns:a16="http://schemas.microsoft.com/office/drawing/2014/main" id="{ED3258B8-2DF2-47C1-AE74-5849F1EA75D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6425" r="14912"/>
          <a:stretch/>
        </p:blipFill>
        <p:spPr bwMode="auto">
          <a:xfrm>
            <a:off x="3791942" y="4755582"/>
            <a:ext cx="1368675" cy="1326471"/>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Still Alice [DVD] by Julianne Moore: Amazon.co.uk: DVD &amp; Blu-ray">
            <a:extLst>
              <a:ext uri="{FF2B5EF4-FFF2-40B4-BE49-F238E27FC236}">
                <a16:creationId xmlns:a16="http://schemas.microsoft.com/office/drawing/2014/main" id="{BD7586E1-AC94-4BAB-909C-B1477D0240B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41335" y="4575141"/>
            <a:ext cx="1081663" cy="1528063"/>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The Children Act (DVD) - RT DVD Shop">
            <a:extLst>
              <a:ext uri="{FF2B5EF4-FFF2-40B4-BE49-F238E27FC236}">
                <a16:creationId xmlns:a16="http://schemas.microsoft.com/office/drawing/2014/main" id="{73796B4B-5A1E-46B1-8EAA-B94D647AA17C}"/>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17252" r="19344"/>
          <a:stretch/>
        </p:blipFill>
        <p:spPr bwMode="auto">
          <a:xfrm>
            <a:off x="607687" y="7125473"/>
            <a:ext cx="1358822"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The Upside (2017) - IMDb">
            <a:extLst>
              <a:ext uri="{FF2B5EF4-FFF2-40B4-BE49-F238E27FC236}">
                <a16:creationId xmlns:a16="http://schemas.microsoft.com/office/drawing/2014/main" id="{00FE823D-441B-49EE-A8A2-48EAF1B9C92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87899" y="7087355"/>
            <a:ext cx="1470142" cy="2181243"/>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Amazon.com: Watch Beautiful Boy (4K UHD) | Prime Video">
            <a:extLst>
              <a:ext uri="{FF2B5EF4-FFF2-40B4-BE49-F238E27FC236}">
                <a16:creationId xmlns:a16="http://schemas.microsoft.com/office/drawing/2014/main" id="{A53162EF-78DA-4310-AA51-CD1595E44D5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91942" y="7066083"/>
            <a:ext cx="1427202" cy="2181244"/>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Miss You Already - Wikipedia">
            <a:extLst>
              <a:ext uri="{FF2B5EF4-FFF2-40B4-BE49-F238E27FC236}">
                <a16:creationId xmlns:a16="http://schemas.microsoft.com/office/drawing/2014/main" id="{E04ADF4F-AA80-40B8-9AFA-1000BB18BC8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09076" y="7066083"/>
            <a:ext cx="1442895" cy="2140817"/>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D113A6AF-57BE-434C-B599-25C1D866FD00}"/>
              </a:ext>
            </a:extLst>
          </p:cNvPr>
          <p:cNvSpPr>
            <a:spLocks noGrp="1"/>
          </p:cNvSpPr>
          <p:nvPr>
            <p:ph type="sldNum" sz="quarter" idx="12"/>
          </p:nvPr>
        </p:nvSpPr>
        <p:spPr/>
        <p:txBody>
          <a:bodyPr/>
          <a:lstStyle/>
          <a:p>
            <a:fld id="{42197ACC-EB3C-4466-A41B-F6CC006DF8B4}" type="slidenum">
              <a:rPr lang="en-GB" smtClean="0"/>
              <a:t>6</a:t>
            </a:fld>
            <a:endParaRPr lang="en-GB"/>
          </a:p>
        </p:txBody>
      </p:sp>
    </p:spTree>
    <p:extLst>
      <p:ext uri="{BB962C8B-B14F-4D97-AF65-F5344CB8AC3E}">
        <p14:creationId xmlns:p14="http://schemas.microsoft.com/office/powerpoint/2010/main" val="4156300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6902" y="13042"/>
            <a:ext cx="1823289" cy="615595"/>
          </a:xfrm>
        </p:spPr>
        <p:txBody>
          <a:bodyPr>
            <a:normAutofit/>
          </a:bodyPr>
          <a:lstStyle/>
          <a:p>
            <a:pPr algn="ctr"/>
            <a:r>
              <a:rPr lang="en-GB" sz="3600" b="1" dirty="0">
                <a:solidFill>
                  <a:schemeClr val="bg1"/>
                </a:solidFill>
              </a:rPr>
              <a:t>Beyond</a:t>
            </a:r>
          </a:p>
        </p:txBody>
      </p:sp>
      <p:sp>
        <p:nvSpPr>
          <p:cNvPr id="4" name="TextBox 3"/>
          <p:cNvSpPr txBox="1"/>
          <p:nvPr/>
        </p:nvSpPr>
        <p:spPr>
          <a:xfrm>
            <a:off x="353796" y="1472316"/>
            <a:ext cx="1745039"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Pig Heart Boy</a:t>
            </a:r>
            <a:r>
              <a:rPr lang="en-GB" sz="1200" b="1" dirty="0">
                <a:solidFill>
                  <a:schemeClr val="bg1"/>
                </a:solidFill>
                <a:latin typeface="Arial Narrow" panose="020B0606020202030204" pitchFamily="34" charset="0"/>
              </a:rPr>
              <a:t> by Malorie Blackman</a:t>
            </a:r>
            <a:endParaRPr lang="en-GB" sz="1200" b="1" i="1" dirty="0">
              <a:solidFill>
                <a:schemeClr val="bg1"/>
              </a:solidFill>
              <a:latin typeface="Arial Narrow" panose="020B0606020202030204" pitchFamily="34" charset="0"/>
            </a:endParaRPr>
          </a:p>
        </p:txBody>
      </p:sp>
      <p:sp>
        <p:nvSpPr>
          <p:cNvPr id="7" name="TextBox 6"/>
          <p:cNvSpPr txBox="1"/>
          <p:nvPr/>
        </p:nvSpPr>
        <p:spPr>
          <a:xfrm>
            <a:off x="2326617" y="1472315"/>
            <a:ext cx="1245664"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Wonder </a:t>
            </a:r>
            <a:r>
              <a:rPr lang="en-GB" sz="1200" b="1" dirty="0">
                <a:solidFill>
                  <a:schemeClr val="bg1"/>
                </a:solidFill>
                <a:latin typeface="Arial Narrow" panose="020B0606020202030204" pitchFamily="34" charset="0"/>
              </a:rPr>
              <a:t> by R.J. Palacio</a:t>
            </a:r>
            <a:endParaRPr lang="en-GB" sz="1200" b="1" i="1" dirty="0">
              <a:solidFill>
                <a:schemeClr val="bg1"/>
              </a:solidFill>
              <a:latin typeface="Arial Narrow" panose="020B0606020202030204" pitchFamily="34" charset="0"/>
            </a:endParaRPr>
          </a:p>
        </p:txBody>
      </p:sp>
      <p:sp>
        <p:nvSpPr>
          <p:cNvPr id="10" name="TextBox 9"/>
          <p:cNvSpPr txBox="1"/>
          <p:nvPr/>
        </p:nvSpPr>
        <p:spPr>
          <a:xfrm>
            <a:off x="3677670" y="1518482"/>
            <a:ext cx="1447800"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This is Going to Hurt </a:t>
            </a:r>
            <a:r>
              <a:rPr lang="en-GB" sz="1200" b="1" dirty="0">
                <a:solidFill>
                  <a:schemeClr val="bg1"/>
                </a:solidFill>
                <a:latin typeface="Arial Narrow" panose="020B0606020202030204" pitchFamily="34" charset="0"/>
              </a:rPr>
              <a:t> by Adam Kay</a:t>
            </a:r>
            <a:endParaRPr lang="en-GB" sz="1200" b="1" i="1" dirty="0">
              <a:solidFill>
                <a:schemeClr val="bg1"/>
              </a:solidFill>
              <a:latin typeface="Arial Narrow" panose="020B0606020202030204" pitchFamily="34" charset="0"/>
            </a:endParaRPr>
          </a:p>
        </p:txBody>
      </p:sp>
      <p:sp>
        <p:nvSpPr>
          <p:cNvPr id="12" name="TextBox 11"/>
          <p:cNvSpPr txBox="1"/>
          <p:nvPr/>
        </p:nvSpPr>
        <p:spPr>
          <a:xfrm>
            <a:off x="5174546" y="1379981"/>
            <a:ext cx="1567910" cy="646331"/>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When Breathe becomes Air</a:t>
            </a:r>
            <a:r>
              <a:rPr lang="en-GB" sz="1200" b="1" dirty="0">
                <a:solidFill>
                  <a:schemeClr val="bg1"/>
                </a:solidFill>
                <a:latin typeface="Arial Narrow" panose="020B0606020202030204" pitchFamily="34" charset="0"/>
              </a:rPr>
              <a:t> by Paul Kalanithi</a:t>
            </a:r>
            <a:endParaRPr lang="en-GB" sz="1200" b="1" i="1" dirty="0">
              <a:solidFill>
                <a:schemeClr val="bg1"/>
              </a:solidFill>
              <a:latin typeface="Arial Narrow" panose="020B0606020202030204" pitchFamily="34" charset="0"/>
            </a:endParaRPr>
          </a:p>
        </p:txBody>
      </p:sp>
      <p:sp>
        <p:nvSpPr>
          <p:cNvPr id="15" name="TextBox 14"/>
          <p:cNvSpPr txBox="1"/>
          <p:nvPr/>
        </p:nvSpPr>
        <p:spPr>
          <a:xfrm>
            <a:off x="633974" y="4231537"/>
            <a:ext cx="1245664"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Hate U Give</a:t>
            </a:r>
            <a:r>
              <a:rPr lang="en-GB" sz="1200" b="1" dirty="0">
                <a:solidFill>
                  <a:schemeClr val="bg1"/>
                </a:solidFill>
                <a:latin typeface="Arial Narrow" panose="020B0606020202030204" pitchFamily="34" charset="0"/>
              </a:rPr>
              <a:t> by Angie Thomas</a:t>
            </a:r>
            <a:endParaRPr lang="en-GB" sz="1200" b="1" i="1" dirty="0">
              <a:solidFill>
                <a:schemeClr val="bg1"/>
              </a:solidFill>
              <a:latin typeface="Arial Narrow" panose="020B0606020202030204" pitchFamily="34" charset="0"/>
            </a:endParaRPr>
          </a:p>
        </p:txBody>
      </p:sp>
      <p:sp>
        <p:nvSpPr>
          <p:cNvPr id="17" name="TextBox 16"/>
          <p:cNvSpPr txBox="1"/>
          <p:nvPr/>
        </p:nvSpPr>
        <p:spPr>
          <a:xfrm>
            <a:off x="2316701" y="4231536"/>
            <a:ext cx="1245664"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Me Before you</a:t>
            </a:r>
            <a:r>
              <a:rPr lang="en-GB" sz="1200" b="1" dirty="0">
                <a:solidFill>
                  <a:schemeClr val="bg1"/>
                </a:solidFill>
                <a:latin typeface="Arial Narrow" panose="020B0606020202030204" pitchFamily="34" charset="0"/>
              </a:rPr>
              <a:t> by </a:t>
            </a:r>
            <a:r>
              <a:rPr lang="en-GB" sz="1200" b="1" dirty="0" err="1">
                <a:solidFill>
                  <a:schemeClr val="bg1"/>
                </a:solidFill>
                <a:latin typeface="Arial Narrow" panose="020B0606020202030204" pitchFamily="34" charset="0"/>
              </a:rPr>
              <a:t>Jojo</a:t>
            </a:r>
            <a:r>
              <a:rPr lang="en-GB" sz="1200" b="1" dirty="0">
                <a:solidFill>
                  <a:schemeClr val="bg1"/>
                </a:solidFill>
                <a:latin typeface="Arial Narrow" panose="020B0606020202030204" pitchFamily="34" charset="0"/>
              </a:rPr>
              <a:t> Moyes</a:t>
            </a:r>
            <a:endParaRPr lang="en-GB" sz="1200" b="1" i="1" dirty="0">
              <a:solidFill>
                <a:schemeClr val="bg1"/>
              </a:solidFill>
              <a:latin typeface="Arial Narrow" panose="020B0606020202030204" pitchFamily="34" charset="0"/>
            </a:endParaRPr>
          </a:p>
        </p:txBody>
      </p:sp>
      <p:sp>
        <p:nvSpPr>
          <p:cNvPr id="21" name="TextBox 20"/>
          <p:cNvSpPr txBox="1"/>
          <p:nvPr/>
        </p:nvSpPr>
        <p:spPr>
          <a:xfrm>
            <a:off x="3724938" y="4169807"/>
            <a:ext cx="1449608"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Fault in Our Stars</a:t>
            </a:r>
            <a:r>
              <a:rPr lang="en-GB" sz="1200" b="1" dirty="0">
                <a:solidFill>
                  <a:schemeClr val="bg1"/>
                </a:solidFill>
                <a:latin typeface="Arial Narrow" panose="020B0606020202030204" pitchFamily="34" charset="0"/>
              </a:rPr>
              <a:t> by John Green</a:t>
            </a:r>
            <a:endParaRPr lang="en-GB" sz="1200" b="1" i="1" dirty="0">
              <a:solidFill>
                <a:schemeClr val="bg1"/>
              </a:solidFill>
              <a:latin typeface="Arial Narrow" panose="020B0606020202030204" pitchFamily="34" charset="0"/>
            </a:endParaRPr>
          </a:p>
        </p:txBody>
      </p:sp>
      <p:sp>
        <p:nvSpPr>
          <p:cNvPr id="24" name="TextBox 23"/>
          <p:cNvSpPr txBox="1"/>
          <p:nvPr/>
        </p:nvSpPr>
        <p:spPr>
          <a:xfrm>
            <a:off x="5245093" y="4248823"/>
            <a:ext cx="1449608"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Story of Baby P</a:t>
            </a:r>
            <a:r>
              <a:rPr lang="en-GB" sz="1200" b="1" dirty="0">
                <a:solidFill>
                  <a:schemeClr val="bg1"/>
                </a:solidFill>
                <a:latin typeface="Arial Narrow" panose="020B0606020202030204" pitchFamily="34" charset="0"/>
              </a:rPr>
              <a:t> by Ray James</a:t>
            </a:r>
            <a:endParaRPr lang="en-GB" sz="1200" b="1" i="1" dirty="0">
              <a:solidFill>
                <a:schemeClr val="bg1"/>
              </a:solidFill>
              <a:latin typeface="Arial Narrow" panose="020B0606020202030204" pitchFamily="34" charset="0"/>
            </a:endParaRPr>
          </a:p>
        </p:txBody>
      </p:sp>
      <p:sp>
        <p:nvSpPr>
          <p:cNvPr id="26" name="TextBox 25"/>
          <p:cNvSpPr txBox="1"/>
          <p:nvPr/>
        </p:nvSpPr>
        <p:spPr>
          <a:xfrm rot="5400000">
            <a:off x="-821676" y="2662602"/>
            <a:ext cx="2103575" cy="369332"/>
          </a:xfrm>
          <a:prstGeom prst="rect">
            <a:avLst/>
          </a:prstGeom>
          <a:noFill/>
        </p:spPr>
        <p:txBody>
          <a:bodyPr wrap="square" rtlCol="0">
            <a:spAutoFit/>
          </a:bodyPr>
          <a:lstStyle/>
          <a:p>
            <a:pPr algn="ctr"/>
            <a:r>
              <a:rPr lang="en-GB" b="1" dirty="0">
                <a:solidFill>
                  <a:schemeClr val="bg1"/>
                </a:solidFill>
              </a:rPr>
              <a:t>Further Reading</a:t>
            </a:r>
          </a:p>
        </p:txBody>
      </p:sp>
      <p:sp>
        <p:nvSpPr>
          <p:cNvPr id="27" name="TextBox 26"/>
          <p:cNvSpPr txBox="1"/>
          <p:nvPr/>
        </p:nvSpPr>
        <p:spPr>
          <a:xfrm>
            <a:off x="353795" y="6802884"/>
            <a:ext cx="1745039"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Savage Girls and Wild Boys</a:t>
            </a:r>
            <a:r>
              <a:rPr lang="en-GB" sz="1200" b="1" dirty="0">
                <a:solidFill>
                  <a:schemeClr val="bg1"/>
                </a:solidFill>
                <a:latin typeface="Arial Narrow" panose="020B0606020202030204" pitchFamily="34" charset="0"/>
              </a:rPr>
              <a:t> by Michael Newton</a:t>
            </a:r>
            <a:endParaRPr lang="en-GB" sz="1200" b="1" i="1" dirty="0">
              <a:solidFill>
                <a:schemeClr val="bg1"/>
              </a:solidFill>
              <a:latin typeface="Arial Narrow" panose="020B0606020202030204" pitchFamily="34" charset="0"/>
            </a:endParaRPr>
          </a:p>
        </p:txBody>
      </p:sp>
      <p:sp>
        <p:nvSpPr>
          <p:cNvPr id="29" name="TextBox 28"/>
          <p:cNvSpPr txBox="1"/>
          <p:nvPr/>
        </p:nvSpPr>
        <p:spPr>
          <a:xfrm>
            <a:off x="2316701" y="6818841"/>
            <a:ext cx="1427202" cy="646331"/>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Language of Kindness</a:t>
            </a:r>
            <a:r>
              <a:rPr lang="en-GB" sz="1200" b="1" dirty="0">
                <a:solidFill>
                  <a:schemeClr val="bg1"/>
                </a:solidFill>
                <a:latin typeface="Arial Narrow" panose="020B0606020202030204" pitchFamily="34" charset="0"/>
              </a:rPr>
              <a:t> by Christie Watson</a:t>
            </a:r>
            <a:endParaRPr lang="en-GB" sz="1200" b="1" i="1" dirty="0">
              <a:solidFill>
                <a:schemeClr val="bg1"/>
              </a:solidFill>
              <a:latin typeface="Arial Narrow" panose="020B0606020202030204" pitchFamily="34" charset="0"/>
            </a:endParaRPr>
          </a:p>
        </p:txBody>
      </p:sp>
      <p:sp>
        <p:nvSpPr>
          <p:cNvPr id="32" name="TextBox 31"/>
          <p:cNvSpPr txBox="1"/>
          <p:nvPr/>
        </p:nvSpPr>
        <p:spPr>
          <a:xfrm>
            <a:off x="3801414" y="6821132"/>
            <a:ext cx="1427202"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I am Malala</a:t>
            </a:r>
            <a:r>
              <a:rPr lang="en-GB" sz="1200" b="1" dirty="0">
                <a:solidFill>
                  <a:schemeClr val="bg1"/>
                </a:solidFill>
                <a:latin typeface="Arial Narrow" panose="020B0606020202030204" pitchFamily="34" charset="0"/>
              </a:rPr>
              <a:t> by Malala Yousafzai</a:t>
            </a:r>
            <a:endParaRPr lang="en-GB" sz="1200" b="1" i="1" dirty="0">
              <a:solidFill>
                <a:schemeClr val="bg1"/>
              </a:solidFill>
              <a:latin typeface="Arial Narrow" panose="020B0606020202030204" pitchFamily="34" charset="0"/>
            </a:endParaRPr>
          </a:p>
        </p:txBody>
      </p:sp>
      <p:sp>
        <p:nvSpPr>
          <p:cNvPr id="34" name="TextBox 33"/>
          <p:cNvSpPr txBox="1"/>
          <p:nvPr/>
        </p:nvSpPr>
        <p:spPr>
          <a:xfrm>
            <a:off x="5286127" y="6745154"/>
            <a:ext cx="1427202" cy="830997"/>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Boy Who Couldn’t Stop Washing  </a:t>
            </a:r>
            <a:r>
              <a:rPr lang="en-GB" sz="1200" b="1" dirty="0">
                <a:solidFill>
                  <a:schemeClr val="bg1"/>
                </a:solidFill>
                <a:latin typeface="Arial Narrow" panose="020B0606020202030204" pitchFamily="34" charset="0"/>
              </a:rPr>
              <a:t>by Dr Judith Rapaport</a:t>
            </a:r>
            <a:endParaRPr lang="en-GB" sz="1200" b="1" i="1" dirty="0">
              <a:solidFill>
                <a:schemeClr val="bg1"/>
              </a:solidFill>
              <a:latin typeface="Arial Narrow" panose="020B0606020202030204" pitchFamily="34" charset="0"/>
            </a:endParaRPr>
          </a:p>
        </p:txBody>
      </p:sp>
      <p:pic>
        <p:nvPicPr>
          <p:cNvPr id="5124" name="Picture 4" descr="Cartoon little girl reading a book Royalty Free Vector Image">
            <a:extLst>
              <a:ext uri="{FF2B5EF4-FFF2-40B4-BE49-F238E27FC236}">
                <a16:creationId xmlns:a16="http://schemas.microsoft.com/office/drawing/2014/main" id="{8EC76A5D-0351-44D5-B7BC-AD51EB1A3F8C}"/>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7507"/>
          <a:stretch/>
        </p:blipFill>
        <p:spPr bwMode="auto">
          <a:xfrm>
            <a:off x="353795" y="176434"/>
            <a:ext cx="990600" cy="1094603"/>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EE106D03-5326-476A-AB9A-BD8B3D816E75}"/>
              </a:ext>
            </a:extLst>
          </p:cNvPr>
          <p:cNvSpPr/>
          <p:nvPr/>
        </p:nvSpPr>
        <p:spPr>
          <a:xfrm>
            <a:off x="380974" y="9228170"/>
            <a:ext cx="6305265" cy="677108"/>
          </a:xfrm>
          <a:prstGeom prst="rect">
            <a:avLst/>
          </a:prstGeom>
        </p:spPr>
        <p:txBody>
          <a:bodyPr wrap="square">
            <a:spAutoFit/>
          </a:bodyPr>
          <a:lstStyle/>
          <a:p>
            <a:pPr algn="ctr"/>
            <a:r>
              <a:rPr lang="en-GB" sz="2400" dirty="0">
                <a:solidFill>
                  <a:srgbClr val="FFFFFF"/>
                </a:solidFill>
                <a:latin typeface="Arial Narrow" panose="020B0606020202030204" pitchFamily="34" charset="0"/>
              </a:rPr>
              <a:t>Recommended Reading for Health and Social Care</a:t>
            </a:r>
          </a:p>
          <a:p>
            <a:pPr algn="ctr"/>
            <a:r>
              <a:rPr lang="en-GB" sz="1400" dirty="0">
                <a:solidFill>
                  <a:srgbClr val="FFFFFF"/>
                </a:solidFill>
                <a:latin typeface="Arial Narrow" panose="020B0606020202030204" pitchFamily="34" charset="0"/>
              </a:rPr>
              <a:t>Yes some of these are also films, if you prefer!</a:t>
            </a:r>
            <a:endParaRPr lang="en-GB" sz="1400" dirty="0">
              <a:latin typeface="Arial Narrow" panose="020B0606020202030204" pitchFamily="34" charset="0"/>
            </a:endParaRPr>
          </a:p>
        </p:txBody>
      </p:sp>
      <p:pic>
        <p:nvPicPr>
          <p:cNvPr id="5128" name="Picture 8" descr="Collins Readers - Collins Readers – Pig-heart Boy: School edition">
            <a:extLst>
              <a:ext uri="{FF2B5EF4-FFF2-40B4-BE49-F238E27FC236}">
                <a16:creationId xmlns:a16="http://schemas.microsoft.com/office/drawing/2014/main" id="{77BB01F2-B0D9-4EE5-BF25-4BE4679591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974" y="2019697"/>
            <a:ext cx="1245664" cy="1889029"/>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Wonder: Amazon.co.uk: Palacio, R J, Palacio, R J: Books">
            <a:extLst>
              <a:ext uri="{FF2B5EF4-FFF2-40B4-BE49-F238E27FC236}">
                <a16:creationId xmlns:a16="http://schemas.microsoft.com/office/drawing/2014/main" id="{7F4E70F2-586A-4103-A8BE-93EE515765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4878" y="2000910"/>
            <a:ext cx="1267329" cy="1946505"/>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This is Going to Hurt: Secret Diaries of a Junior Doctor: Amazon ...">
            <a:extLst>
              <a:ext uri="{FF2B5EF4-FFF2-40B4-BE49-F238E27FC236}">
                <a16:creationId xmlns:a16="http://schemas.microsoft.com/office/drawing/2014/main" id="{50E0B0E4-4A1D-4FBC-BD80-8B30F2350B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8290" y="2010002"/>
            <a:ext cx="1267329" cy="1946505"/>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When Breath Becomes Air: Amazon.co.uk: Kalanithi, Paul: Books">
            <a:extLst>
              <a:ext uri="{FF2B5EF4-FFF2-40B4-BE49-F238E27FC236}">
                <a16:creationId xmlns:a16="http://schemas.microsoft.com/office/drawing/2014/main" id="{2D0831CF-9EE4-4482-B8E6-066E0CE317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6064" y="1993047"/>
            <a:ext cx="1267329" cy="192884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7A9631-0E9E-4B9C-B9B4-AE5458057169}"/>
              </a:ext>
            </a:extLst>
          </p:cNvPr>
          <p:cNvPicPr>
            <a:picLocks noChangeAspect="1"/>
          </p:cNvPicPr>
          <p:nvPr/>
        </p:nvPicPr>
        <p:blipFill rotWithShape="1">
          <a:blip r:embed="rId7"/>
          <a:srcRect l="14286" r="9168"/>
          <a:stretch/>
        </p:blipFill>
        <p:spPr>
          <a:xfrm>
            <a:off x="633974" y="4760319"/>
            <a:ext cx="1371306" cy="1791473"/>
          </a:xfrm>
          <a:prstGeom prst="rect">
            <a:avLst/>
          </a:prstGeom>
        </p:spPr>
      </p:pic>
      <p:pic>
        <p:nvPicPr>
          <p:cNvPr id="5136" name="Picture 16" descr="Me Before You: The international bestselling phenomenon: Amazon.co ...">
            <a:extLst>
              <a:ext uri="{FF2B5EF4-FFF2-40B4-BE49-F238E27FC236}">
                <a16:creationId xmlns:a16="http://schemas.microsoft.com/office/drawing/2014/main" id="{45536378-14D2-40AB-8EDB-FB6CCCBE2B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04878" y="4731235"/>
            <a:ext cx="1134203" cy="1764315"/>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The Fault in Our Stars: Amazon.co.uk: John Green: Books">
            <a:extLst>
              <a:ext uri="{FF2B5EF4-FFF2-40B4-BE49-F238E27FC236}">
                <a16:creationId xmlns:a16="http://schemas.microsoft.com/office/drawing/2014/main" id="{2CE8B1EC-F7C9-483B-89ED-FC5C0C22AFC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33500" y="4731235"/>
            <a:ext cx="1245664" cy="1895874"/>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descr="The Story of Baby P: Setting the record straight: Amazon.co.uk ...">
            <a:extLst>
              <a:ext uri="{FF2B5EF4-FFF2-40B4-BE49-F238E27FC236}">
                <a16:creationId xmlns:a16="http://schemas.microsoft.com/office/drawing/2014/main" id="{9ECA68C8-73F2-4831-A8D3-EB15C83FE79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50658" y="4731236"/>
            <a:ext cx="1245664" cy="1955484"/>
          </a:xfrm>
          <a:prstGeom prst="rect">
            <a:avLst/>
          </a:prstGeom>
          <a:noFill/>
          <a:extLst>
            <a:ext uri="{909E8E84-426E-40DD-AFC4-6F175D3DCCD1}">
              <a14:hiddenFill xmlns:a14="http://schemas.microsoft.com/office/drawing/2010/main">
                <a:solidFill>
                  <a:srgbClr val="FFFFFF"/>
                </a:solidFill>
              </a14:hiddenFill>
            </a:ext>
          </a:extLst>
        </p:spPr>
      </p:pic>
      <p:pic>
        <p:nvPicPr>
          <p:cNvPr id="5142" name="Picture 22" descr="Savage Girls and Wild Boys: A History of Feral Children: Amazon.co ...">
            <a:extLst>
              <a:ext uri="{FF2B5EF4-FFF2-40B4-BE49-F238E27FC236}">
                <a16:creationId xmlns:a16="http://schemas.microsoft.com/office/drawing/2014/main" id="{54A85361-5CE7-4FB8-AC3B-07F99EA5736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3974" y="7330817"/>
            <a:ext cx="1098183" cy="1745987"/>
          </a:xfrm>
          <a:prstGeom prst="rect">
            <a:avLst/>
          </a:prstGeom>
          <a:noFill/>
          <a:extLst>
            <a:ext uri="{909E8E84-426E-40DD-AFC4-6F175D3DCCD1}">
              <a14:hiddenFill xmlns:a14="http://schemas.microsoft.com/office/drawing/2010/main">
                <a:solidFill>
                  <a:srgbClr val="FFFFFF"/>
                </a:solidFill>
              </a14:hiddenFill>
            </a:ext>
          </a:extLst>
        </p:spPr>
      </p:pic>
      <p:pic>
        <p:nvPicPr>
          <p:cNvPr id="5144" name="Picture 24" descr="The Language of Kindness: A Nurse's Story eBook: Watson, Christie ...">
            <a:extLst>
              <a:ext uri="{FF2B5EF4-FFF2-40B4-BE49-F238E27FC236}">
                <a16:creationId xmlns:a16="http://schemas.microsoft.com/office/drawing/2014/main" id="{FF74FA63-D1F7-4DF8-AB28-8C40B77F65F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404878" y="7465172"/>
            <a:ext cx="1167403" cy="1799477"/>
          </a:xfrm>
          <a:prstGeom prst="rect">
            <a:avLst/>
          </a:prstGeom>
          <a:noFill/>
          <a:extLst>
            <a:ext uri="{909E8E84-426E-40DD-AFC4-6F175D3DCCD1}">
              <a14:hiddenFill xmlns:a14="http://schemas.microsoft.com/office/drawing/2010/main">
                <a:solidFill>
                  <a:srgbClr val="FFFFFF"/>
                </a:solidFill>
              </a14:hiddenFill>
            </a:ext>
          </a:extLst>
        </p:spPr>
      </p:pic>
      <p:pic>
        <p:nvPicPr>
          <p:cNvPr id="5146" name="Picture 26" descr="I Am Malala: The Girl Who Stood Up for Education and Was Shot by ...">
            <a:extLst>
              <a:ext uri="{FF2B5EF4-FFF2-40B4-BE49-F238E27FC236}">
                <a16:creationId xmlns:a16="http://schemas.microsoft.com/office/drawing/2014/main" id="{A6ACA098-71B6-4442-A97E-CBDC50CC9BE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993378" y="7407026"/>
            <a:ext cx="1181168" cy="1774979"/>
          </a:xfrm>
          <a:prstGeom prst="rect">
            <a:avLst/>
          </a:prstGeom>
          <a:noFill/>
          <a:extLst>
            <a:ext uri="{909E8E84-426E-40DD-AFC4-6F175D3DCCD1}">
              <a14:hiddenFill xmlns:a14="http://schemas.microsoft.com/office/drawing/2010/main">
                <a:solidFill>
                  <a:srgbClr val="FFFFFF"/>
                </a:solidFill>
              </a14:hiddenFill>
            </a:ext>
          </a:extLst>
        </p:spPr>
      </p:pic>
      <p:pic>
        <p:nvPicPr>
          <p:cNvPr id="5148" name="Picture 28" descr="The Boy Who Couldn't Stop Washing: Experience and Treatment of ...">
            <a:extLst>
              <a:ext uri="{FF2B5EF4-FFF2-40B4-BE49-F238E27FC236}">
                <a16:creationId xmlns:a16="http://schemas.microsoft.com/office/drawing/2014/main" id="{537820F5-09BD-49A1-8E4E-2D53D329FCD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514168" y="7585251"/>
            <a:ext cx="971119" cy="1491553"/>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70864F21-AB04-4A03-B62D-8819AB947730}"/>
              </a:ext>
            </a:extLst>
          </p:cNvPr>
          <p:cNvSpPr>
            <a:spLocks noGrp="1"/>
          </p:cNvSpPr>
          <p:nvPr>
            <p:ph type="sldNum" sz="quarter" idx="12"/>
          </p:nvPr>
        </p:nvSpPr>
        <p:spPr/>
        <p:txBody>
          <a:bodyPr/>
          <a:lstStyle/>
          <a:p>
            <a:fld id="{42197ACC-EB3C-4466-A41B-F6CC006DF8B4}" type="slidenum">
              <a:rPr lang="en-GB" smtClean="0"/>
              <a:t>7</a:t>
            </a:fld>
            <a:endParaRPr lang="en-GB"/>
          </a:p>
        </p:txBody>
      </p:sp>
    </p:spTree>
    <p:extLst>
      <p:ext uri="{BB962C8B-B14F-4D97-AF65-F5344CB8AC3E}">
        <p14:creationId xmlns:p14="http://schemas.microsoft.com/office/powerpoint/2010/main" val="3263474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6902" y="13042"/>
            <a:ext cx="1823289" cy="615595"/>
          </a:xfrm>
        </p:spPr>
        <p:txBody>
          <a:bodyPr>
            <a:normAutofit/>
          </a:bodyPr>
          <a:lstStyle/>
          <a:p>
            <a:pPr algn="ctr"/>
            <a:r>
              <a:rPr lang="en-GB" sz="3600" b="1" dirty="0">
                <a:solidFill>
                  <a:schemeClr val="bg1"/>
                </a:solidFill>
              </a:rPr>
              <a:t>Beyond</a:t>
            </a:r>
          </a:p>
        </p:txBody>
      </p:sp>
      <p:sp>
        <p:nvSpPr>
          <p:cNvPr id="4" name="TextBox 3"/>
          <p:cNvSpPr txBox="1"/>
          <p:nvPr/>
        </p:nvSpPr>
        <p:spPr>
          <a:xfrm>
            <a:off x="353796" y="1472316"/>
            <a:ext cx="1745039"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200" b="1" i="1" dirty="0">
                <a:solidFill>
                  <a:prstClr val="white"/>
                </a:solidFill>
                <a:latin typeface="Arial Narrow" panose="020B0606020202030204" pitchFamily="34" charset="0"/>
              </a:rPr>
              <a:t>Bill Bryson- a guide for occupants</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7" name="TextBox 6"/>
          <p:cNvSpPr txBox="1"/>
          <p:nvPr/>
        </p:nvSpPr>
        <p:spPr>
          <a:xfrm>
            <a:off x="2326617" y="1472315"/>
            <a:ext cx="1245664"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200" b="1" i="1" dirty="0">
                <a:solidFill>
                  <a:prstClr val="white"/>
                </a:solidFill>
                <a:latin typeface="Arial Narrow" panose="020B0606020202030204" pitchFamily="34" charset="0"/>
              </a:rPr>
              <a:t>Hard Pushed</a:t>
            </a:r>
            <a:r>
              <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 Leah  Hazard</a:t>
            </a:r>
          </a:p>
        </p:txBody>
      </p:sp>
      <p:sp>
        <p:nvSpPr>
          <p:cNvPr id="10" name="TextBox 9"/>
          <p:cNvSpPr txBox="1"/>
          <p:nvPr/>
        </p:nvSpPr>
        <p:spPr>
          <a:xfrm>
            <a:off x="3677670" y="1518482"/>
            <a:ext cx="1447800"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The Butchering Art- Linsey </a:t>
            </a:r>
            <a:r>
              <a:rPr kumimoji="0" lang="en-GB" sz="1200" b="1" i="1" u="none" strike="noStrike" kern="1200" cap="none" spc="0" normalizeH="0" baseline="0" noProof="0" dirty="0" err="1">
                <a:ln>
                  <a:noFill/>
                </a:ln>
                <a:solidFill>
                  <a:prstClr val="white"/>
                </a:solidFill>
                <a:effectLst/>
                <a:uLnTx/>
                <a:uFillTx/>
                <a:latin typeface="Arial Narrow" panose="020B0606020202030204" pitchFamily="34" charset="0"/>
                <a:ea typeface="+mn-ea"/>
                <a:cs typeface="+mn-cs"/>
              </a:rPr>
              <a:t>Fitzharris</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12" name="TextBox 11"/>
          <p:cNvSpPr txBox="1"/>
          <p:nvPr/>
        </p:nvSpPr>
        <p:spPr>
          <a:xfrm>
            <a:off x="5174546" y="1379981"/>
            <a:ext cx="1567910"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b="1" i="1" dirty="0">
                <a:solidFill>
                  <a:prstClr val="white"/>
                </a:solidFill>
                <a:latin typeface="Arial Narrow" panose="020B0606020202030204" pitchFamily="34" charset="0"/>
              </a:rPr>
              <a:t>F</a:t>
            </a:r>
            <a:r>
              <a:rPr lang="en-GB" sz="1200" b="1" i="1" dirty="0" err="1">
                <a:solidFill>
                  <a:prstClr val="white"/>
                </a:solidFill>
                <a:latin typeface="Arial Narrow" panose="020B0606020202030204" pitchFamily="34" charset="0"/>
              </a:rPr>
              <a:t>irst</a:t>
            </a:r>
            <a:r>
              <a:rPr lang="en-GB" sz="1200" b="1" i="1" dirty="0">
                <a:solidFill>
                  <a:prstClr val="white"/>
                </a:solidFill>
                <a:latin typeface="Arial Narrow" panose="020B0606020202030204" pitchFamily="34" charset="0"/>
              </a:rPr>
              <a:t> Aid Made Easy- Nigel Barraclough</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15" name="TextBox 14"/>
          <p:cNvSpPr txBox="1"/>
          <p:nvPr/>
        </p:nvSpPr>
        <p:spPr>
          <a:xfrm>
            <a:off x="490107" y="4231537"/>
            <a:ext cx="1389531"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First Aid for babies and  children</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17" name="TextBox 16"/>
          <p:cNvSpPr txBox="1"/>
          <p:nvPr/>
        </p:nvSpPr>
        <p:spPr>
          <a:xfrm>
            <a:off x="2171026" y="4231536"/>
            <a:ext cx="1679553"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b="1" i="1" dirty="0">
                <a:solidFill>
                  <a:prstClr val="white"/>
                </a:solidFill>
                <a:latin typeface="Arial Narrow" panose="020B0606020202030204" pitchFamily="34" charset="0"/>
              </a:rPr>
              <a:t>U</a:t>
            </a:r>
            <a:r>
              <a:rPr lang="en-GB" sz="1200" b="1" i="1" dirty="0">
                <a:solidFill>
                  <a:prstClr val="white"/>
                </a:solidFill>
                <a:latin typeface="Arial Narrow" panose="020B0606020202030204" pitchFamily="34" charset="0"/>
              </a:rPr>
              <a:t>understanding diabetes- Dr Carl Russell</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21" name="TextBox 20"/>
          <p:cNvSpPr txBox="1"/>
          <p:nvPr/>
        </p:nvSpPr>
        <p:spPr>
          <a:xfrm>
            <a:off x="3724938" y="4169807"/>
            <a:ext cx="1449608"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The Pox  Kevin Brown</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24" name="TextBox 23"/>
          <p:cNvSpPr txBox="1"/>
          <p:nvPr/>
        </p:nvSpPr>
        <p:spPr>
          <a:xfrm>
            <a:off x="4984537" y="4264640"/>
            <a:ext cx="1851238"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Contraception made easy Percy and Mansour</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26" name="TextBox 25"/>
          <p:cNvSpPr txBox="1"/>
          <p:nvPr/>
        </p:nvSpPr>
        <p:spPr>
          <a:xfrm rot="5400000">
            <a:off x="-821676" y="2662602"/>
            <a:ext cx="2103575"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Calibri" panose="020F0502020204030204"/>
                <a:ea typeface="+mn-ea"/>
                <a:cs typeface="+mn-cs"/>
              </a:rPr>
              <a:t>Further Reading</a:t>
            </a:r>
          </a:p>
        </p:txBody>
      </p:sp>
      <p:sp>
        <p:nvSpPr>
          <p:cNvPr id="27" name="TextBox 26"/>
          <p:cNvSpPr txBox="1"/>
          <p:nvPr/>
        </p:nvSpPr>
        <p:spPr>
          <a:xfrm>
            <a:off x="353795" y="6802884"/>
            <a:ext cx="1745039"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Baby Catcher- Peggy Vincent</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29" name="TextBox 28"/>
          <p:cNvSpPr txBox="1"/>
          <p:nvPr/>
        </p:nvSpPr>
        <p:spPr>
          <a:xfrm>
            <a:off x="2316701" y="6818841"/>
            <a:ext cx="1427202"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Becoming a Social worker- Vivienne Cree</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32" name="TextBox 31"/>
          <p:cNvSpPr txBox="1"/>
          <p:nvPr/>
        </p:nvSpPr>
        <p:spPr>
          <a:xfrm>
            <a:off x="3801414" y="6821132"/>
            <a:ext cx="1427202"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b="1" i="1" dirty="0">
                <a:solidFill>
                  <a:prstClr val="white"/>
                </a:solidFill>
                <a:latin typeface="Arial Narrow" panose="020B0606020202030204" pitchFamily="34" charset="0"/>
              </a:rPr>
              <a:t>T</a:t>
            </a:r>
            <a:r>
              <a:rPr lang="en-GB" sz="1200" b="1" i="1" dirty="0" err="1">
                <a:solidFill>
                  <a:prstClr val="white"/>
                </a:solidFill>
                <a:latin typeface="Arial Narrow" panose="020B0606020202030204" pitchFamily="34" charset="0"/>
              </a:rPr>
              <a:t>een</a:t>
            </a:r>
            <a:r>
              <a:rPr lang="en-GB" sz="1200" b="1" i="1" dirty="0">
                <a:solidFill>
                  <a:prstClr val="white"/>
                </a:solidFill>
                <a:latin typeface="Arial Narrow" panose="020B0606020202030204" pitchFamily="34" charset="0"/>
              </a:rPr>
              <a:t> Health- McGraw Hill</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34" name="TextBox 33"/>
          <p:cNvSpPr txBox="1"/>
          <p:nvPr/>
        </p:nvSpPr>
        <p:spPr>
          <a:xfrm>
            <a:off x="5313039" y="6938841"/>
            <a:ext cx="1427202" cy="276999"/>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Genie Russ </a:t>
            </a:r>
            <a:r>
              <a:rPr kumimoji="0" lang="en-US" sz="1200" b="1" i="1" u="none" strike="noStrike" kern="1200" cap="none" spc="0" normalizeH="0" baseline="0" noProof="0" dirty="0" err="1">
                <a:ln>
                  <a:noFill/>
                </a:ln>
                <a:solidFill>
                  <a:prstClr val="white"/>
                </a:solidFill>
                <a:effectLst/>
                <a:uLnTx/>
                <a:uFillTx/>
                <a:latin typeface="Arial Narrow" panose="020B0606020202030204" pitchFamily="34" charset="0"/>
                <a:ea typeface="+mn-ea"/>
                <a:cs typeface="+mn-cs"/>
              </a:rPr>
              <a:t>Rymer</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pic>
        <p:nvPicPr>
          <p:cNvPr id="5124" name="Picture 4" descr="Cartoon little girl reading a book Royalty Free Vector Image">
            <a:extLst>
              <a:ext uri="{FF2B5EF4-FFF2-40B4-BE49-F238E27FC236}">
                <a16:creationId xmlns:a16="http://schemas.microsoft.com/office/drawing/2014/main" id="{8EC76A5D-0351-44D5-B7BC-AD51EB1A3F8C}"/>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7507"/>
          <a:stretch/>
        </p:blipFill>
        <p:spPr bwMode="auto">
          <a:xfrm>
            <a:off x="353795" y="176434"/>
            <a:ext cx="990600" cy="1094603"/>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EE106D03-5326-476A-AB9A-BD8B3D816E75}"/>
              </a:ext>
            </a:extLst>
          </p:cNvPr>
          <p:cNvSpPr/>
          <p:nvPr/>
        </p:nvSpPr>
        <p:spPr>
          <a:xfrm>
            <a:off x="380974" y="9228170"/>
            <a:ext cx="6305265" cy="677108"/>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Narrow" panose="020B0606020202030204" pitchFamily="34" charset="0"/>
                <a:ea typeface="+mn-ea"/>
                <a:cs typeface="+mn-cs"/>
              </a:rPr>
              <a:t>Recommended Reading for Health and Social Care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FFFFFF"/>
                </a:solidFill>
                <a:effectLst/>
                <a:uLnTx/>
                <a:uFillTx/>
                <a:latin typeface="Arial Narrow" panose="020B0606020202030204" pitchFamily="34" charset="0"/>
                <a:ea typeface="+mn-ea"/>
                <a:cs typeface="+mn-cs"/>
              </a:rPr>
              <a:t>Yes some of these are also films, if you prefer!</a:t>
            </a:r>
            <a:endParaRPr kumimoji="0" lang="en-GB" sz="14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endParaRPr>
          </a:p>
        </p:txBody>
      </p:sp>
      <p:pic>
        <p:nvPicPr>
          <p:cNvPr id="5128" name="Picture 8" descr="Collins Readers - Collins Readers – Pig-heart Boy: School edition">
            <a:extLst>
              <a:ext uri="{FF2B5EF4-FFF2-40B4-BE49-F238E27FC236}">
                <a16:creationId xmlns:a16="http://schemas.microsoft.com/office/drawing/2014/main" id="{77BB01F2-B0D9-4EE5-BF25-4BE4679591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974" y="2019697"/>
            <a:ext cx="1245664" cy="1889029"/>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Wonder: Amazon.co.uk: Palacio, R J, Palacio, R J: Books">
            <a:extLst>
              <a:ext uri="{FF2B5EF4-FFF2-40B4-BE49-F238E27FC236}">
                <a16:creationId xmlns:a16="http://schemas.microsoft.com/office/drawing/2014/main" id="{7F4E70F2-586A-4103-A8BE-93EE515765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4878" y="2000910"/>
            <a:ext cx="1267329" cy="1946505"/>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This is Going to Hurt: Secret Diaries of a Junior Doctor: Amazon ...">
            <a:extLst>
              <a:ext uri="{FF2B5EF4-FFF2-40B4-BE49-F238E27FC236}">
                <a16:creationId xmlns:a16="http://schemas.microsoft.com/office/drawing/2014/main" id="{50E0B0E4-4A1D-4FBC-BD80-8B30F2350B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8290" y="2010002"/>
            <a:ext cx="1267329" cy="1946505"/>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When Breath Becomes Air: Amazon.co.uk: Kalanithi, Paul: Books">
            <a:extLst>
              <a:ext uri="{FF2B5EF4-FFF2-40B4-BE49-F238E27FC236}">
                <a16:creationId xmlns:a16="http://schemas.microsoft.com/office/drawing/2014/main" id="{2D0831CF-9EE4-4482-B8E6-066E0CE317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6064" y="1993047"/>
            <a:ext cx="1267329" cy="192884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7A9631-0E9E-4B9C-B9B4-AE5458057169}"/>
              </a:ext>
            </a:extLst>
          </p:cNvPr>
          <p:cNvPicPr>
            <a:picLocks noChangeAspect="1"/>
          </p:cNvPicPr>
          <p:nvPr/>
        </p:nvPicPr>
        <p:blipFill rotWithShape="1">
          <a:blip r:embed="rId7"/>
          <a:srcRect l="14286" r="9168"/>
          <a:stretch/>
        </p:blipFill>
        <p:spPr>
          <a:xfrm>
            <a:off x="633974" y="4760319"/>
            <a:ext cx="1371306" cy="1791473"/>
          </a:xfrm>
          <a:prstGeom prst="rect">
            <a:avLst/>
          </a:prstGeom>
        </p:spPr>
      </p:pic>
      <p:pic>
        <p:nvPicPr>
          <p:cNvPr id="5136" name="Picture 16" descr="Me Before You: The international bestselling phenomenon: Amazon.co ...">
            <a:extLst>
              <a:ext uri="{FF2B5EF4-FFF2-40B4-BE49-F238E27FC236}">
                <a16:creationId xmlns:a16="http://schemas.microsoft.com/office/drawing/2014/main" id="{45536378-14D2-40AB-8EDB-FB6CCCBE2B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04878" y="4731235"/>
            <a:ext cx="1134203" cy="1764315"/>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The Fault in Our Stars: Amazon.co.uk: John Green: Books">
            <a:extLst>
              <a:ext uri="{FF2B5EF4-FFF2-40B4-BE49-F238E27FC236}">
                <a16:creationId xmlns:a16="http://schemas.microsoft.com/office/drawing/2014/main" id="{2CE8B1EC-F7C9-483B-89ED-FC5C0C22AFC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33500" y="4731235"/>
            <a:ext cx="1245664" cy="1895874"/>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descr="The Story of Baby P: Setting the record straight: Amazon.co.uk ...">
            <a:extLst>
              <a:ext uri="{FF2B5EF4-FFF2-40B4-BE49-F238E27FC236}">
                <a16:creationId xmlns:a16="http://schemas.microsoft.com/office/drawing/2014/main" id="{9ECA68C8-73F2-4831-A8D3-EB15C83FE79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50658" y="4731236"/>
            <a:ext cx="1245664" cy="1955484"/>
          </a:xfrm>
          <a:prstGeom prst="rect">
            <a:avLst/>
          </a:prstGeom>
          <a:noFill/>
          <a:extLst>
            <a:ext uri="{909E8E84-426E-40DD-AFC4-6F175D3DCCD1}">
              <a14:hiddenFill xmlns:a14="http://schemas.microsoft.com/office/drawing/2010/main">
                <a:solidFill>
                  <a:srgbClr val="FFFFFF"/>
                </a:solidFill>
              </a14:hiddenFill>
            </a:ext>
          </a:extLst>
        </p:spPr>
      </p:pic>
      <p:pic>
        <p:nvPicPr>
          <p:cNvPr id="5142" name="Picture 22" descr="Savage Girls and Wild Boys: A History of Feral Children: Amazon.co ...">
            <a:extLst>
              <a:ext uri="{FF2B5EF4-FFF2-40B4-BE49-F238E27FC236}">
                <a16:creationId xmlns:a16="http://schemas.microsoft.com/office/drawing/2014/main" id="{54A85361-5CE7-4FB8-AC3B-07F99EA5736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3974" y="7330817"/>
            <a:ext cx="1098183" cy="1745987"/>
          </a:xfrm>
          <a:prstGeom prst="rect">
            <a:avLst/>
          </a:prstGeom>
          <a:noFill/>
          <a:extLst>
            <a:ext uri="{909E8E84-426E-40DD-AFC4-6F175D3DCCD1}">
              <a14:hiddenFill xmlns:a14="http://schemas.microsoft.com/office/drawing/2010/main">
                <a:solidFill>
                  <a:srgbClr val="FFFFFF"/>
                </a:solidFill>
              </a14:hiddenFill>
            </a:ext>
          </a:extLst>
        </p:spPr>
      </p:pic>
      <p:pic>
        <p:nvPicPr>
          <p:cNvPr id="5144" name="Picture 24" descr="The Language of Kindness: A Nurse's Story eBook: Watson, Christie ...">
            <a:extLst>
              <a:ext uri="{FF2B5EF4-FFF2-40B4-BE49-F238E27FC236}">
                <a16:creationId xmlns:a16="http://schemas.microsoft.com/office/drawing/2014/main" id="{FF74FA63-D1F7-4DF8-AB28-8C40B77F65F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404878" y="7465172"/>
            <a:ext cx="1167403" cy="1799477"/>
          </a:xfrm>
          <a:prstGeom prst="rect">
            <a:avLst/>
          </a:prstGeom>
          <a:noFill/>
          <a:extLst>
            <a:ext uri="{909E8E84-426E-40DD-AFC4-6F175D3DCCD1}">
              <a14:hiddenFill xmlns:a14="http://schemas.microsoft.com/office/drawing/2010/main">
                <a:solidFill>
                  <a:srgbClr val="FFFFFF"/>
                </a:solidFill>
              </a14:hiddenFill>
            </a:ext>
          </a:extLst>
        </p:spPr>
      </p:pic>
      <p:pic>
        <p:nvPicPr>
          <p:cNvPr id="5146" name="Picture 26" descr="I Am Malala: The Girl Who Stood Up for Education and Was Shot by ...">
            <a:extLst>
              <a:ext uri="{FF2B5EF4-FFF2-40B4-BE49-F238E27FC236}">
                <a16:creationId xmlns:a16="http://schemas.microsoft.com/office/drawing/2014/main" id="{A6ACA098-71B6-4442-A97E-CBDC50CC9BE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993378" y="7407026"/>
            <a:ext cx="1181168" cy="1774979"/>
          </a:xfrm>
          <a:prstGeom prst="rect">
            <a:avLst/>
          </a:prstGeom>
          <a:noFill/>
          <a:extLst>
            <a:ext uri="{909E8E84-426E-40DD-AFC4-6F175D3DCCD1}">
              <a14:hiddenFill xmlns:a14="http://schemas.microsoft.com/office/drawing/2010/main">
                <a:solidFill>
                  <a:srgbClr val="FFFFFF"/>
                </a:solidFill>
              </a14:hiddenFill>
            </a:ext>
          </a:extLst>
        </p:spPr>
      </p:pic>
      <p:pic>
        <p:nvPicPr>
          <p:cNvPr id="5148" name="Picture 28" descr="The Boy Who Couldn't Stop Washing: Experience and Treatment of ...">
            <a:extLst>
              <a:ext uri="{FF2B5EF4-FFF2-40B4-BE49-F238E27FC236}">
                <a16:creationId xmlns:a16="http://schemas.microsoft.com/office/drawing/2014/main" id="{537820F5-09BD-49A1-8E4E-2D53D329FCDA}"/>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312234" y="11096892"/>
            <a:ext cx="722510" cy="1109712"/>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70864F21-AB04-4A03-B62D-8819AB947730}"/>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197ACC-EB3C-4466-A41B-F6CC006DF8B4}" type="slidenum">
              <a:rPr kumimoji="0" lang="en-GB" sz="9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GB" sz="9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5F4D9235-7660-4AFF-9103-A415FF58CEFE}"/>
              </a:ext>
            </a:extLst>
          </p:cNvPr>
          <p:cNvPicPr>
            <a:picLocks noChangeAspect="1"/>
          </p:cNvPicPr>
          <p:nvPr/>
        </p:nvPicPr>
        <p:blipFill>
          <a:blip r:embed="rId15"/>
          <a:stretch>
            <a:fillRect/>
          </a:stretch>
        </p:blipFill>
        <p:spPr>
          <a:xfrm>
            <a:off x="663264" y="2030001"/>
            <a:ext cx="1235301" cy="1900462"/>
          </a:xfrm>
          <a:prstGeom prst="rect">
            <a:avLst/>
          </a:prstGeom>
        </p:spPr>
      </p:pic>
      <p:pic>
        <p:nvPicPr>
          <p:cNvPr id="8" name="Picture 7">
            <a:extLst>
              <a:ext uri="{FF2B5EF4-FFF2-40B4-BE49-F238E27FC236}">
                <a16:creationId xmlns:a16="http://schemas.microsoft.com/office/drawing/2014/main" id="{006B24A1-F136-4803-95EC-CF5FEF5E2277}"/>
              </a:ext>
            </a:extLst>
          </p:cNvPr>
          <p:cNvPicPr>
            <a:picLocks noChangeAspect="1"/>
          </p:cNvPicPr>
          <p:nvPr/>
        </p:nvPicPr>
        <p:blipFill>
          <a:blip r:embed="rId16"/>
          <a:stretch>
            <a:fillRect/>
          </a:stretch>
        </p:blipFill>
        <p:spPr>
          <a:xfrm>
            <a:off x="2406124" y="2005953"/>
            <a:ext cx="1290631" cy="1979496"/>
          </a:xfrm>
          <a:prstGeom prst="rect">
            <a:avLst/>
          </a:prstGeom>
        </p:spPr>
      </p:pic>
      <p:pic>
        <p:nvPicPr>
          <p:cNvPr id="9" name="Picture 8">
            <a:extLst>
              <a:ext uri="{FF2B5EF4-FFF2-40B4-BE49-F238E27FC236}">
                <a16:creationId xmlns:a16="http://schemas.microsoft.com/office/drawing/2014/main" id="{145F06DF-BEA6-4C21-8D25-FF77ECFC49C2}"/>
              </a:ext>
            </a:extLst>
          </p:cNvPr>
          <p:cNvPicPr>
            <a:picLocks noChangeAspect="1"/>
          </p:cNvPicPr>
          <p:nvPr/>
        </p:nvPicPr>
        <p:blipFill>
          <a:blip r:embed="rId17"/>
          <a:stretch>
            <a:fillRect/>
          </a:stretch>
        </p:blipFill>
        <p:spPr>
          <a:xfrm>
            <a:off x="3891162" y="2010002"/>
            <a:ext cx="1247706" cy="2001416"/>
          </a:xfrm>
          <a:prstGeom prst="rect">
            <a:avLst/>
          </a:prstGeom>
        </p:spPr>
      </p:pic>
      <p:pic>
        <p:nvPicPr>
          <p:cNvPr id="11" name="Picture 10">
            <a:extLst>
              <a:ext uri="{FF2B5EF4-FFF2-40B4-BE49-F238E27FC236}">
                <a16:creationId xmlns:a16="http://schemas.microsoft.com/office/drawing/2014/main" id="{61AB1451-30BA-4F0D-B0CA-62906FEEEEE1}"/>
              </a:ext>
            </a:extLst>
          </p:cNvPr>
          <p:cNvPicPr>
            <a:picLocks noChangeAspect="1"/>
          </p:cNvPicPr>
          <p:nvPr/>
        </p:nvPicPr>
        <p:blipFill>
          <a:blip r:embed="rId18"/>
          <a:stretch>
            <a:fillRect/>
          </a:stretch>
        </p:blipFill>
        <p:spPr>
          <a:xfrm>
            <a:off x="5323418" y="1933980"/>
            <a:ext cx="1434818" cy="2022527"/>
          </a:xfrm>
          <a:prstGeom prst="rect">
            <a:avLst/>
          </a:prstGeom>
        </p:spPr>
      </p:pic>
      <p:pic>
        <p:nvPicPr>
          <p:cNvPr id="13" name="Picture 12">
            <a:extLst>
              <a:ext uri="{FF2B5EF4-FFF2-40B4-BE49-F238E27FC236}">
                <a16:creationId xmlns:a16="http://schemas.microsoft.com/office/drawing/2014/main" id="{CD2850E1-4804-4A48-A137-DC7BC91E30ED}"/>
              </a:ext>
            </a:extLst>
          </p:cNvPr>
          <p:cNvPicPr>
            <a:picLocks noChangeAspect="1"/>
          </p:cNvPicPr>
          <p:nvPr/>
        </p:nvPicPr>
        <p:blipFill>
          <a:blip r:embed="rId19"/>
          <a:stretch>
            <a:fillRect/>
          </a:stretch>
        </p:blipFill>
        <p:spPr>
          <a:xfrm>
            <a:off x="579912" y="4766364"/>
            <a:ext cx="1389531" cy="1764315"/>
          </a:xfrm>
          <a:prstGeom prst="rect">
            <a:avLst/>
          </a:prstGeom>
        </p:spPr>
      </p:pic>
      <p:pic>
        <p:nvPicPr>
          <p:cNvPr id="14" name="Picture 13">
            <a:extLst>
              <a:ext uri="{FF2B5EF4-FFF2-40B4-BE49-F238E27FC236}">
                <a16:creationId xmlns:a16="http://schemas.microsoft.com/office/drawing/2014/main" id="{A9E6160E-A451-4608-85CA-86B767A63639}"/>
              </a:ext>
            </a:extLst>
          </p:cNvPr>
          <p:cNvPicPr>
            <a:picLocks noChangeAspect="1"/>
          </p:cNvPicPr>
          <p:nvPr/>
        </p:nvPicPr>
        <p:blipFill>
          <a:blip r:embed="rId20"/>
          <a:stretch>
            <a:fillRect/>
          </a:stretch>
        </p:blipFill>
        <p:spPr>
          <a:xfrm>
            <a:off x="2389191" y="4704357"/>
            <a:ext cx="1343025" cy="2076450"/>
          </a:xfrm>
          <a:prstGeom prst="rect">
            <a:avLst/>
          </a:prstGeom>
        </p:spPr>
      </p:pic>
      <p:pic>
        <p:nvPicPr>
          <p:cNvPr id="16" name="Picture 15">
            <a:extLst>
              <a:ext uri="{FF2B5EF4-FFF2-40B4-BE49-F238E27FC236}">
                <a16:creationId xmlns:a16="http://schemas.microsoft.com/office/drawing/2014/main" id="{11EF1CEF-DA7D-4DB7-A333-8E06E4BD9CEA}"/>
              </a:ext>
            </a:extLst>
          </p:cNvPr>
          <p:cNvPicPr>
            <a:picLocks noChangeAspect="1"/>
          </p:cNvPicPr>
          <p:nvPr/>
        </p:nvPicPr>
        <p:blipFill>
          <a:blip r:embed="rId21"/>
          <a:stretch>
            <a:fillRect/>
          </a:stretch>
        </p:blipFill>
        <p:spPr>
          <a:xfrm>
            <a:off x="3833500" y="4731235"/>
            <a:ext cx="1371600" cy="2076450"/>
          </a:xfrm>
          <a:prstGeom prst="rect">
            <a:avLst/>
          </a:prstGeom>
        </p:spPr>
      </p:pic>
      <p:pic>
        <p:nvPicPr>
          <p:cNvPr id="18" name="Picture 17">
            <a:extLst>
              <a:ext uri="{FF2B5EF4-FFF2-40B4-BE49-F238E27FC236}">
                <a16:creationId xmlns:a16="http://schemas.microsoft.com/office/drawing/2014/main" id="{1F95B2B0-53EB-4BDE-B522-5C77F0B7A721}"/>
              </a:ext>
            </a:extLst>
          </p:cNvPr>
          <p:cNvPicPr>
            <a:picLocks noChangeAspect="1"/>
          </p:cNvPicPr>
          <p:nvPr/>
        </p:nvPicPr>
        <p:blipFill>
          <a:blip r:embed="rId22"/>
          <a:stretch>
            <a:fillRect/>
          </a:stretch>
        </p:blipFill>
        <p:spPr>
          <a:xfrm>
            <a:off x="5378166" y="4714863"/>
            <a:ext cx="1362075" cy="2076450"/>
          </a:xfrm>
          <a:prstGeom prst="rect">
            <a:avLst/>
          </a:prstGeom>
        </p:spPr>
      </p:pic>
      <p:pic>
        <p:nvPicPr>
          <p:cNvPr id="2054" name="Picture 6" descr="Baby Catcher: Chronicles Modern">
            <a:extLst>
              <a:ext uri="{FF2B5EF4-FFF2-40B4-BE49-F238E27FC236}">
                <a16:creationId xmlns:a16="http://schemas.microsoft.com/office/drawing/2014/main" id="{6F3E6D59-B34D-414F-B939-57ED2BC6501C}"/>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593639" y="7217259"/>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6A4BD119-7CBE-4613-AFA6-954AF6051A86}"/>
              </a:ext>
            </a:extLst>
          </p:cNvPr>
          <p:cNvPicPr>
            <a:picLocks noChangeAspect="1"/>
          </p:cNvPicPr>
          <p:nvPr/>
        </p:nvPicPr>
        <p:blipFill>
          <a:blip r:embed="rId24"/>
          <a:stretch>
            <a:fillRect/>
          </a:stretch>
        </p:blipFill>
        <p:spPr>
          <a:xfrm>
            <a:off x="2390550" y="7447309"/>
            <a:ext cx="1367174" cy="1817340"/>
          </a:xfrm>
          <a:prstGeom prst="rect">
            <a:avLst/>
          </a:prstGeom>
        </p:spPr>
      </p:pic>
      <p:pic>
        <p:nvPicPr>
          <p:cNvPr id="20" name="Picture 19">
            <a:extLst>
              <a:ext uri="{FF2B5EF4-FFF2-40B4-BE49-F238E27FC236}">
                <a16:creationId xmlns:a16="http://schemas.microsoft.com/office/drawing/2014/main" id="{6D3ABACE-1892-4615-B51E-BE73A10849FA}"/>
              </a:ext>
            </a:extLst>
          </p:cNvPr>
          <p:cNvPicPr>
            <a:picLocks noChangeAspect="1"/>
          </p:cNvPicPr>
          <p:nvPr/>
        </p:nvPicPr>
        <p:blipFill>
          <a:blip r:embed="rId25"/>
          <a:stretch>
            <a:fillRect/>
          </a:stretch>
        </p:blipFill>
        <p:spPr>
          <a:xfrm>
            <a:off x="3956422" y="7391375"/>
            <a:ext cx="1390816" cy="1774980"/>
          </a:xfrm>
          <a:prstGeom prst="rect">
            <a:avLst/>
          </a:prstGeom>
        </p:spPr>
      </p:pic>
      <p:pic>
        <p:nvPicPr>
          <p:cNvPr id="2056" name="Picture 8" descr="Genie: A Scientific Tragedy">
            <a:extLst>
              <a:ext uri="{FF2B5EF4-FFF2-40B4-BE49-F238E27FC236}">
                <a16:creationId xmlns:a16="http://schemas.microsoft.com/office/drawing/2014/main" id="{8C1FFC6D-E72C-4B20-9010-0A0C91E25161}"/>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5473230" y="7363368"/>
            <a:ext cx="1211969" cy="1847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589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CE235-4953-4E64-923E-7E97A8EA7647}"/>
              </a:ext>
            </a:extLst>
          </p:cNvPr>
          <p:cNvSpPr>
            <a:spLocks noGrp="1"/>
          </p:cNvSpPr>
          <p:nvPr>
            <p:ph type="title"/>
          </p:nvPr>
        </p:nvSpPr>
        <p:spPr/>
        <p:txBody>
          <a:bodyPr/>
          <a:lstStyle/>
          <a:p>
            <a:r>
              <a:rPr lang="en-US" dirty="0"/>
              <a:t>Additional suggestions</a:t>
            </a:r>
            <a:endParaRPr lang="en-GB" dirty="0"/>
          </a:p>
        </p:txBody>
      </p:sp>
      <p:sp>
        <p:nvSpPr>
          <p:cNvPr id="3" name="Content Placeholder 2">
            <a:extLst>
              <a:ext uri="{FF2B5EF4-FFF2-40B4-BE49-F238E27FC236}">
                <a16:creationId xmlns:a16="http://schemas.microsoft.com/office/drawing/2014/main" id="{751D48CB-9636-4058-A5CA-915CD605D7AE}"/>
              </a:ext>
            </a:extLst>
          </p:cNvPr>
          <p:cNvSpPr>
            <a:spLocks noGrp="1"/>
          </p:cNvSpPr>
          <p:nvPr>
            <p:ph idx="1"/>
          </p:nvPr>
        </p:nvSpPr>
        <p:spPr/>
        <p:txBody>
          <a:bodyPr/>
          <a:lstStyle/>
          <a:p>
            <a:r>
              <a:rPr lang="en-US" dirty="0"/>
              <a:t>Stacey Dooley – Back on the </a:t>
            </a:r>
            <a:r>
              <a:rPr lang="en-US" dirty="0" err="1"/>
              <a:t>Pysch</a:t>
            </a:r>
            <a:r>
              <a:rPr lang="en-US" dirty="0"/>
              <a:t> Ward</a:t>
            </a:r>
          </a:p>
          <a:p>
            <a:endParaRPr lang="en-US" dirty="0"/>
          </a:p>
          <a:p>
            <a:r>
              <a:rPr lang="en-US" dirty="0"/>
              <a:t>Louis Theroux documentaries</a:t>
            </a:r>
          </a:p>
          <a:p>
            <a:endParaRPr lang="en-US" dirty="0"/>
          </a:p>
          <a:p>
            <a:r>
              <a:rPr lang="en-US" dirty="0"/>
              <a:t>24 hours in A&amp;E</a:t>
            </a:r>
          </a:p>
          <a:p>
            <a:endParaRPr lang="en-US" dirty="0"/>
          </a:p>
          <a:p>
            <a:r>
              <a:rPr lang="en-US" dirty="0"/>
              <a:t>Ambulance</a:t>
            </a:r>
          </a:p>
          <a:p>
            <a:endParaRPr lang="en-US" dirty="0"/>
          </a:p>
          <a:p>
            <a:r>
              <a:rPr lang="en-US" dirty="0"/>
              <a:t>Damned if they Do, Damned if they Don’t (</a:t>
            </a:r>
            <a:r>
              <a:rPr lang="en-US" dirty="0" err="1"/>
              <a:t>Clickview</a:t>
            </a:r>
            <a:r>
              <a:rPr lang="en-US" dirty="0"/>
              <a:t>)</a:t>
            </a:r>
          </a:p>
          <a:p>
            <a:endParaRPr lang="en-US" dirty="0"/>
          </a:p>
          <a:p>
            <a:r>
              <a:rPr lang="en-US" dirty="0"/>
              <a:t>Hospital </a:t>
            </a:r>
          </a:p>
          <a:p>
            <a:endParaRPr lang="en-US" dirty="0"/>
          </a:p>
          <a:p>
            <a:r>
              <a:rPr lang="en-US" dirty="0"/>
              <a:t>Rose </a:t>
            </a:r>
            <a:r>
              <a:rPr lang="en-US" dirty="0" err="1"/>
              <a:t>Ayling</a:t>
            </a:r>
            <a:r>
              <a:rPr lang="en-US" dirty="0"/>
              <a:t> Ellis Documentary</a:t>
            </a:r>
          </a:p>
          <a:p>
            <a:endParaRPr lang="en-US" dirty="0"/>
          </a:p>
          <a:p>
            <a:r>
              <a:rPr lang="en-US" dirty="0" err="1"/>
              <a:t>Rhod</a:t>
            </a:r>
            <a:r>
              <a:rPr lang="en-US" dirty="0"/>
              <a:t> Gilbert Work Experience in a Care Home</a:t>
            </a:r>
            <a:endParaRPr lang="en-GB" dirty="0"/>
          </a:p>
        </p:txBody>
      </p:sp>
      <p:sp>
        <p:nvSpPr>
          <p:cNvPr id="4" name="Slide Number Placeholder 3">
            <a:extLst>
              <a:ext uri="{FF2B5EF4-FFF2-40B4-BE49-F238E27FC236}">
                <a16:creationId xmlns:a16="http://schemas.microsoft.com/office/drawing/2014/main" id="{E73EFC1B-46F5-4A41-B240-22C219625378}"/>
              </a:ext>
            </a:extLst>
          </p:cNvPr>
          <p:cNvSpPr>
            <a:spLocks noGrp="1"/>
          </p:cNvSpPr>
          <p:nvPr>
            <p:ph type="sldNum" sz="quarter" idx="12"/>
          </p:nvPr>
        </p:nvSpPr>
        <p:spPr/>
        <p:txBody>
          <a:bodyPr/>
          <a:lstStyle/>
          <a:p>
            <a:fld id="{42197ACC-EB3C-4466-A41B-F6CC006DF8B4}" type="slidenum">
              <a:rPr lang="en-GB" smtClean="0"/>
              <a:t>9</a:t>
            </a:fld>
            <a:endParaRPr lang="en-GB"/>
          </a:p>
        </p:txBody>
      </p:sp>
    </p:spTree>
    <p:extLst>
      <p:ext uri="{BB962C8B-B14F-4D97-AF65-F5344CB8AC3E}">
        <p14:creationId xmlns:p14="http://schemas.microsoft.com/office/powerpoint/2010/main" val="3150448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1"/>
            <a:ext cx="6858000" cy="10750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330" y="1164149"/>
            <a:ext cx="6639339" cy="338554"/>
          </a:xfrm>
          <a:prstGeom prst="rect">
            <a:avLst/>
          </a:prstGeom>
          <a:noFill/>
        </p:spPr>
        <p:txBody>
          <a:bodyPr wrap="square" rtlCol="0">
            <a:spAutoFit/>
          </a:bodyPr>
          <a:lstStyle/>
          <a:p>
            <a:pPr algn="ctr"/>
            <a:r>
              <a:rPr lang="en-GB" sz="1600" b="1" dirty="0"/>
              <a:t>Task2 : </a:t>
            </a:r>
            <a:r>
              <a:rPr lang="en-GB" sz="1600" dirty="0"/>
              <a:t>Research and define the following words</a:t>
            </a:r>
            <a:endParaRPr lang="en-GB" sz="1200" dirty="0"/>
          </a:p>
        </p:txBody>
      </p:sp>
      <p:graphicFrame>
        <p:nvGraphicFramePr>
          <p:cNvPr id="6" name="Table 5"/>
          <p:cNvGraphicFramePr>
            <a:graphicFrameLocks noGrp="1"/>
          </p:cNvGraphicFramePr>
          <p:nvPr>
            <p:extLst>
              <p:ext uri="{D42A27DB-BD31-4B8C-83A1-F6EECF244321}">
                <p14:modId xmlns:p14="http://schemas.microsoft.com/office/powerpoint/2010/main" val="3681486095"/>
              </p:ext>
            </p:extLst>
          </p:nvPr>
        </p:nvGraphicFramePr>
        <p:xfrm>
          <a:off x="223178" y="1591841"/>
          <a:ext cx="6525491" cy="8116959"/>
        </p:xfrm>
        <a:graphic>
          <a:graphicData uri="http://schemas.openxmlformats.org/drawingml/2006/table">
            <a:tbl>
              <a:tblPr firstRow="1" bandRow="1">
                <a:tableStyleId>{5940675A-B579-460E-94D1-54222C63F5DA}</a:tableStyleId>
              </a:tblPr>
              <a:tblGrid>
                <a:gridCol w="1732547">
                  <a:extLst>
                    <a:ext uri="{9D8B030D-6E8A-4147-A177-3AD203B41FA5}">
                      <a16:colId xmlns:a16="http://schemas.microsoft.com/office/drawing/2014/main" val="4230499068"/>
                    </a:ext>
                  </a:extLst>
                </a:gridCol>
                <a:gridCol w="4792944">
                  <a:extLst>
                    <a:ext uri="{9D8B030D-6E8A-4147-A177-3AD203B41FA5}">
                      <a16:colId xmlns:a16="http://schemas.microsoft.com/office/drawing/2014/main" val="4098062936"/>
                    </a:ext>
                  </a:extLst>
                </a:gridCol>
              </a:tblGrid>
              <a:tr h="300529">
                <a:tc>
                  <a:txBody>
                    <a:bodyPr/>
                    <a:lstStyle/>
                    <a:p>
                      <a:pPr algn="ctr"/>
                      <a:r>
                        <a:rPr lang="en-GB" sz="1200" b="1" dirty="0"/>
                        <a:t>Term</a:t>
                      </a:r>
                    </a:p>
                  </a:txBody>
                  <a:tcPr anchor="ctr"/>
                </a:tc>
                <a:tc>
                  <a:txBody>
                    <a:bodyPr/>
                    <a:lstStyle/>
                    <a:p>
                      <a:pPr algn="ctr"/>
                      <a:r>
                        <a:rPr lang="en-GB" sz="1200" b="1" dirty="0"/>
                        <a:t>Definition</a:t>
                      </a:r>
                    </a:p>
                  </a:txBody>
                  <a:tcPr anchor="ctr"/>
                </a:tc>
                <a:extLst>
                  <a:ext uri="{0D108BD9-81ED-4DB2-BD59-A6C34878D82A}">
                    <a16:rowId xmlns:a16="http://schemas.microsoft.com/office/drawing/2014/main" val="2859577045"/>
                  </a:ext>
                </a:extLst>
              </a:tr>
              <a:tr h="781643">
                <a:tc>
                  <a:txBody>
                    <a:bodyPr/>
                    <a:lstStyle/>
                    <a:p>
                      <a:pPr algn="ctr"/>
                      <a:r>
                        <a:rPr lang="en-GB" dirty="0"/>
                        <a:t>Adolescence</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a:t>An important status change following the onset of puberty during which a young person develops from a child into a adult. </a:t>
                      </a:r>
                    </a:p>
                    <a:p>
                      <a:pPr algn="ctr"/>
                      <a:endParaRPr lang="en-GB" sz="1100" dirty="0"/>
                    </a:p>
                  </a:txBody>
                  <a:tcPr anchor="ctr"/>
                </a:tc>
                <a:extLst>
                  <a:ext uri="{0D108BD9-81ED-4DB2-BD59-A6C34878D82A}">
                    <a16:rowId xmlns:a16="http://schemas.microsoft.com/office/drawing/2014/main" val="25487915"/>
                  </a:ext>
                </a:extLst>
              </a:tr>
              <a:tr h="781643">
                <a:tc>
                  <a:txBody>
                    <a:bodyPr/>
                    <a:lstStyle/>
                    <a:p>
                      <a:pPr algn="ctr"/>
                      <a:r>
                        <a:rPr lang="en-GB" dirty="0"/>
                        <a:t>Advocate</a:t>
                      </a:r>
                    </a:p>
                  </a:txBody>
                  <a:tcPr anchor="ctr"/>
                </a:tc>
                <a:tc>
                  <a:txBody>
                    <a:bodyPr/>
                    <a:lstStyle/>
                    <a:p>
                      <a:pPr algn="ctr"/>
                      <a:endParaRPr lang="en-GB" sz="1100" dirty="0"/>
                    </a:p>
                  </a:txBody>
                  <a:tcPr anchor="ctr"/>
                </a:tc>
                <a:extLst>
                  <a:ext uri="{0D108BD9-81ED-4DB2-BD59-A6C34878D82A}">
                    <a16:rowId xmlns:a16="http://schemas.microsoft.com/office/drawing/2014/main" val="4004193445"/>
                  </a:ext>
                </a:extLst>
              </a:tr>
              <a:tr h="781643">
                <a:tc>
                  <a:txBody>
                    <a:bodyPr/>
                    <a:lstStyle/>
                    <a:p>
                      <a:pPr algn="ctr"/>
                      <a:r>
                        <a:rPr lang="en-GB" dirty="0"/>
                        <a:t>Attachment</a:t>
                      </a:r>
                    </a:p>
                  </a:txBody>
                  <a:tcPr anchor="ctr"/>
                </a:tc>
                <a:tc>
                  <a:txBody>
                    <a:bodyPr/>
                    <a:lstStyle/>
                    <a:p>
                      <a:pPr algn="ctr"/>
                      <a:endParaRPr lang="en-GB" sz="1100" dirty="0"/>
                    </a:p>
                  </a:txBody>
                  <a:tcPr anchor="ctr"/>
                </a:tc>
                <a:extLst>
                  <a:ext uri="{0D108BD9-81ED-4DB2-BD59-A6C34878D82A}">
                    <a16:rowId xmlns:a16="http://schemas.microsoft.com/office/drawing/2014/main" val="1609015055"/>
                  </a:ext>
                </a:extLst>
              </a:tr>
              <a:tr h="781643">
                <a:tc>
                  <a:txBody>
                    <a:bodyPr/>
                    <a:lstStyle/>
                    <a:p>
                      <a:pPr algn="ctr"/>
                      <a:r>
                        <a:rPr lang="en-GB" dirty="0"/>
                        <a:t>Care package</a:t>
                      </a:r>
                    </a:p>
                  </a:txBody>
                  <a:tcPr anchor="ctr"/>
                </a:tc>
                <a:tc>
                  <a:txBody>
                    <a:bodyPr/>
                    <a:lstStyle/>
                    <a:p>
                      <a:pPr algn="ctr"/>
                      <a:endParaRPr lang="en-GB" sz="1100" dirty="0"/>
                    </a:p>
                  </a:txBody>
                  <a:tcPr anchor="ctr"/>
                </a:tc>
                <a:extLst>
                  <a:ext uri="{0D108BD9-81ED-4DB2-BD59-A6C34878D82A}">
                    <a16:rowId xmlns:a16="http://schemas.microsoft.com/office/drawing/2014/main" val="2305835539"/>
                  </a:ext>
                </a:extLst>
              </a:tr>
              <a:tr h="781643">
                <a:tc>
                  <a:txBody>
                    <a:bodyPr/>
                    <a:lstStyle/>
                    <a:p>
                      <a:pPr algn="ctr"/>
                      <a:r>
                        <a:rPr lang="en-GB" dirty="0"/>
                        <a:t>Clinical Commissioning Groups (CCGs)</a:t>
                      </a:r>
                    </a:p>
                  </a:txBody>
                  <a:tcPr anchor="ctr"/>
                </a:tc>
                <a:tc>
                  <a:txBody>
                    <a:bodyPr/>
                    <a:lstStyle/>
                    <a:p>
                      <a:pPr algn="ctr"/>
                      <a:endParaRPr lang="en-GB" sz="1100" dirty="0"/>
                    </a:p>
                  </a:txBody>
                  <a:tcPr anchor="ctr"/>
                </a:tc>
                <a:extLst>
                  <a:ext uri="{0D108BD9-81ED-4DB2-BD59-A6C34878D82A}">
                    <a16:rowId xmlns:a16="http://schemas.microsoft.com/office/drawing/2014/main" val="2360651910"/>
                  </a:ext>
                </a:extLst>
              </a:tr>
              <a:tr h="781643">
                <a:tc>
                  <a:txBody>
                    <a:bodyPr/>
                    <a:lstStyle/>
                    <a:p>
                      <a:pPr algn="ctr"/>
                      <a:r>
                        <a:rPr lang="en-GB" dirty="0"/>
                        <a:t>Development</a:t>
                      </a:r>
                    </a:p>
                  </a:txBody>
                  <a:tcPr anchor="ctr"/>
                </a:tc>
                <a:tc>
                  <a:txBody>
                    <a:bodyPr/>
                    <a:lstStyle/>
                    <a:p>
                      <a:pPr algn="ctr"/>
                      <a:endParaRPr lang="en-GB" sz="1100" dirty="0"/>
                    </a:p>
                  </a:txBody>
                  <a:tcPr anchor="ctr"/>
                </a:tc>
                <a:extLst>
                  <a:ext uri="{0D108BD9-81ED-4DB2-BD59-A6C34878D82A}">
                    <a16:rowId xmlns:a16="http://schemas.microsoft.com/office/drawing/2014/main" val="2471158902"/>
                  </a:ext>
                </a:extLst>
              </a:tr>
              <a:tr h="781643">
                <a:tc>
                  <a:txBody>
                    <a:bodyPr/>
                    <a:lstStyle/>
                    <a:p>
                      <a:pPr algn="ctr"/>
                      <a:r>
                        <a:rPr lang="en-GB" dirty="0"/>
                        <a:t>Discrimination</a:t>
                      </a:r>
                    </a:p>
                  </a:txBody>
                  <a:tcPr anchor="ctr"/>
                </a:tc>
                <a:tc>
                  <a:txBody>
                    <a:bodyPr/>
                    <a:lstStyle/>
                    <a:p>
                      <a:pPr algn="ctr"/>
                      <a:endParaRPr lang="en-GB" sz="1100" dirty="0"/>
                    </a:p>
                  </a:txBody>
                  <a:tcPr anchor="ctr"/>
                </a:tc>
                <a:extLst>
                  <a:ext uri="{0D108BD9-81ED-4DB2-BD59-A6C34878D82A}">
                    <a16:rowId xmlns:a16="http://schemas.microsoft.com/office/drawing/2014/main" val="2499787311"/>
                  </a:ext>
                </a:extLst>
              </a:tr>
              <a:tr h="781643">
                <a:tc>
                  <a:txBody>
                    <a:bodyPr/>
                    <a:lstStyle/>
                    <a:p>
                      <a:pPr algn="ctr"/>
                      <a:r>
                        <a:rPr lang="en-GB" dirty="0"/>
                        <a:t>Diversity</a:t>
                      </a:r>
                    </a:p>
                  </a:txBody>
                  <a:tcPr anchor="ctr"/>
                </a:tc>
                <a:tc>
                  <a:txBody>
                    <a:bodyPr/>
                    <a:lstStyle/>
                    <a:p>
                      <a:pPr algn="ctr"/>
                      <a:endParaRPr lang="en-GB" sz="1100" dirty="0"/>
                    </a:p>
                  </a:txBody>
                  <a:tcPr anchor="ctr"/>
                </a:tc>
                <a:extLst>
                  <a:ext uri="{0D108BD9-81ED-4DB2-BD59-A6C34878D82A}">
                    <a16:rowId xmlns:a16="http://schemas.microsoft.com/office/drawing/2014/main" val="1628823345"/>
                  </a:ext>
                </a:extLst>
              </a:tr>
              <a:tr h="781643">
                <a:tc>
                  <a:txBody>
                    <a:bodyPr/>
                    <a:lstStyle/>
                    <a:p>
                      <a:pPr algn="ctr"/>
                      <a:r>
                        <a:rPr lang="en-GB" dirty="0"/>
                        <a:t>Empathy </a:t>
                      </a:r>
                    </a:p>
                  </a:txBody>
                  <a:tcPr anchor="ctr"/>
                </a:tc>
                <a:tc>
                  <a:txBody>
                    <a:bodyPr/>
                    <a:lstStyle/>
                    <a:p>
                      <a:pPr algn="ctr"/>
                      <a:endParaRPr lang="en-GB" sz="1100" dirty="0"/>
                    </a:p>
                  </a:txBody>
                  <a:tcPr anchor="ctr"/>
                </a:tc>
                <a:extLst>
                  <a:ext uri="{0D108BD9-81ED-4DB2-BD59-A6C34878D82A}">
                    <a16:rowId xmlns:a16="http://schemas.microsoft.com/office/drawing/2014/main" val="1507914247"/>
                  </a:ext>
                </a:extLst>
              </a:tr>
              <a:tr h="781643">
                <a:tc>
                  <a:txBody>
                    <a:bodyPr/>
                    <a:lstStyle/>
                    <a:p>
                      <a:pPr algn="ctr"/>
                      <a:r>
                        <a:rPr lang="en-GB" dirty="0"/>
                        <a:t>Ethical</a:t>
                      </a:r>
                    </a:p>
                  </a:txBody>
                  <a:tcPr anchor="ctr"/>
                </a:tc>
                <a:tc>
                  <a:txBody>
                    <a:bodyPr/>
                    <a:lstStyle/>
                    <a:p>
                      <a:pPr algn="ctr"/>
                      <a:endParaRPr lang="en-GB" sz="1100" dirty="0"/>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10</a:t>
            </a:fld>
            <a:endParaRPr lang="en-GB"/>
          </a:p>
        </p:txBody>
      </p:sp>
    </p:spTree>
    <p:extLst>
      <p:ext uri="{BB962C8B-B14F-4D97-AF65-F5344CB8AC3E}">
        <p14:creationId xmlns:p14="http://schemas.microsoft.com/office/powerpoint/2010/main" val="2979295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p:cNvGraphicFramePr>
            <a:graphicFrameLocks noGrp="1"/>
          </p:cNvGraphicFramePr>
          <p:nvPr>
            <p:extLst>
              <p:ext uri="{D42A27DB-BD31-4B8C-83A1-F6EECF244321}">
                <p14:modId xmlns:p14="http://schemas.microsoft.com/office/powerpoint/2010/main" val="2177482902"/>
              </p:ext>
            </p:extLst>
          </p:nvPr>
        </p:nvGraphicFramePr>
        <p:xfrm>
          <a:off x="0" y="1232453"/>
          <a:ext cx="6858000" cy="8673546"/>
        </p:xfrm>
        <a:graphic>
          <a:graphicData uri="http://schemas.openxmlformats.org/drawingml/2006/table">
            <a:tbl>
              <a:tblPr firstRow="1" bandRow="1">
                <a:tableStyleId>{5940675A-B579-460E-94D1-54222C63F5DA}</a:tableStyleId>
              </a:tblPr>
              <a:tblGrid>
                <a:gridCol w="1732547">
                  <a:extLst>
                    <a:ext uri="{9D8B030D-6E8A-4147-A177-3AD203B41FA5}">
                      <a16:colId xmlns:a16="http://schemas.microsoft.com/office/drawing/2014/main" val="4230499068"/>
                    </a:ext>
                  </a:extLst>
                </a:gridCol>
                <a:gridCol w="3368842">
                  <a:extLst>
                    <a:ext uri="{9D8B030D-6E8A-4147-A177-3AD203B41FA5}">
                      <a16:colId xmlns:a16="http://schemas.microsoft.com/office/drawing/2014/main" val="4098062936"/>
                    </a:ext>
                  </a:extLst>
                </a:gridCol>
                <a:gridCol w="1756611">
                  <a:extLst>
                    <a:ext uri="{9D8B030D-6E8A-4147-A177-3AD203B41FA5}">
                      <a16:colId xmlns:a16="http://schemas.microsoft.com/office/drawing/2014/main" val="1352746463"/>
                    </a:ext>
                  </a:extLst>
                </a:gridCol>
              </a:tblGrid>
              <a:tr h="326926">
                <a:tc>
                  <a:txBody>
                    <a:bodyPr/>
                    <a:lstStyle/>
                    <a:p>
                      <a:pPr algn="ctr"/>
                      <a:r>
                        <a:rPr lang="en-GB" sz="1200" b="1" dirty="0"/>
                        <a:t>Term</a:t>
                      </a:r>
                    </a:p>
                  </a:txBody>
                  <a:tcPr anchor="ctr"/>
                </a:tc>
                <a:tc>
                  <a:txBody>
                    <a:bodyPr/>
                    <a:lstStyle/>
                    <a:p>
                      <a:pPr algn="ctr"/>
                      <a:r>
                        <a:rPr lang="en-GB" sz="1200" b="1" dirty="0"/>
                        <a:t>Definition</a:t>
                      </a:r>
                    </a:p>
                  </a:txBody>
                  <a:tcPr anchor="ctr"/>
                </a:tc>
                <a:tc>
                  <a:txBody>
                    <a:bodyPr/>
                    <a:lstStyle/>
                    <a:p>
                      <a:pPr algn="ctr"/>
                      <a:r>
                        <a:rPr lang="en-GB" sz="1200" b="1" dirty="0"/>
                        <a:t>Symbol</a:t>
                      </a:r>
                    </a:p>
                  </a:txBody>
                  <a:tcPr anchor="ctr"/>
                </a:tc>
                <a:extLst>
                  <a:ext uri="{0D108BD9-81ED-4DB2-BD59-A6C34878D82A}">
                    <a16:rowId xmlns:a16="http://schemas.microsoft.com/office/drawing/2014/main" val="2859577045"/>
                  </a:ext>
                </a:extLst>
              </a:tr>
              <a:tr h="834662">
                <a:tc>
                  <a:txBody>
                    <a:bodyPr/>
                    <a:lstStyle/>
                    <a:p>
                      <a:pPr algn="ctr"/>
                      <a:r>
                        <a:rPr lang="en-GB" dirty="0"/>
                        <a:t>Fine Motor Skills</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5487915"/>
                  </a:ext>
                </a:extLst>
              </a:tr>
              <a:tr h="834662">
                <a:tc>
                  <a:txBody>
                    <a:bodyPr/>
                    <a:lstStyle/>
                    <a:p>
                      <a:pPr algn="ctr"/>
                      <a:r>
                        <a:rPr lang="en-GB" dirty="0"/>
                        <a:t>Growth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4004193445"/>
                  </a:ext>
                </a:extLst>
              </a:tr>
              <a:tr h="834662">
                <a:tc>
                  <a:txBody>
                    <a:bodyPr/>
                    <a:lstStyle/>
                    <a:p>
                      <a:pPr algn="ctr"/>
                      <a:r>
                        <a:rPr lang="en-GB" dirty="0"/>
                        <a:t>Holistic Approach</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09015055"/>
                  </a:ext>
                </a:extLst>
              </a:tr>
              <a:tr h="834662">
                <a:tc>
                  <a:txBody>
                    <a:bodyPr/>
                    <a:lstStyle/>
                    <a:p>
                      <a:pPr algn="ctr"/>
                      <a:r>
                        <a:rPr lang="en-GB" dirty="0"/>
                        <a:t>Milestone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05835539"/>
                  </a:ext>
                </a:extLst>
              </a:tr>
              <a:tr h="834662">
                <a:tc>
                  <a:txBody>
                    <a:bodyPr/>
                    <a:lstStyle/>
                    <a:p>
                      <a:pPr algn="ctr"/>
                      <a:r>
                        <a:rPr lang="en-GB" dirty="0"/>
                        <a:t>Nature</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60651910"/>
                  </a:ext>
                </a:extLst>
              </a:tr>
              <a:tr h="834662">
                <a:tc>
                  <a:txBody>
                    <a:bodyPr/>
                    <a:lstStyle/>
                    <a:p>
                      <a:pPr algn="ctr"/>
                      <a:r>
                        <a:rPr lang="en-GB" dirty="0"/>
                        <a:t>Nurture</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71158902"/>
                  </a:ext>
                </a:extLst>
              </a:tr>
              <a:tr h="834662">
                <a:tc>
                  <a:txBody>
                    <a:bodyPr/>
                    <a:lstStyle/>
                    <a:p>
                      <a:pPr algn="ctr"/>
                      <a:r>
                        <a:rPr lang="en-GB" dirty="0"/>
                        <a:t>Risk Assessment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99787311"/>
                  </a:ext>
                </a:extLst>
              </a:tr>
              <a:tr h="834662">
                <a:tc>
                  <a:txBody>
                    <a:bodyPr/>
                    <a:lstStyle/>
                    <a:p>
                      <a:pPr algn="ctr"/>
                      <a:r>
                        <a:rPr lang="en-GB" dirty="0"/>
                        <a:t>Safeguarding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28823345"/>
                  </a:ext>
                </a:extLst>
              </a:tr>
              <a:tr h="834662">
                <a:tc>
                  <a:txBody>
                    <a:bodyPr/>
                    <a:lstStyle/>
                    <a:p>
                      <a:pPr algn="ctr"/>
                      <a:r>
                        <a:rPr lang="en-GB" dirty="0"/>
                        <a:t>Self-Concept</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507914247"/>
                  </a:ext>
                </a:extLst>
              </a:tr>
              <a:tr h="834662">
                <a:tc>
                  <a:txBody>
                    <a:bodyPr/>
                    <a:lstStyle/>
                    <a:p>
                      <a:pPr algn="ctr"/>
                      <a:r>
                        <a:rPr lang="en-GB" dirty="0"/>
                        <a:t>Self-Esteem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798D3217-0EA7-4DE8-B5F9-3A6D515D2701}"/>
              </a:ext>
            </a:extLst>
          </p:cNvPr>
          <p:cNvSpPr>
            <a:spLocks noGrp="1"/>
          </p:cNvSpPr>
          <p:nvPr>
            <p:ph type="sldNum" sz="quarter" idx="12"/>
          </p:nvPr>
        </p:nvSpPr>
        <p:spPr/>
        <p:txBody>
          <a:bodyPr/>
          <a:lstStyle/>
          <a:p>
            <a:fld id="{42197ACC-EB3C-4466-A41B-F6CC006DF8B4}" type="slidenum">
              <a:rPr lang="en-GB" smtClean="0"/>
              <a:t>11</a:t>
            </a:fld>
            <a:endParaRPr lang="en-GB"/>
          </a:p>
        </p:txBody>
      </p:sp>
    </p:spTree>
    <p:extLst>
      <p:ext uri="{BB962C8B-B14F-4D97-AF65-F5344CB8AC3E}">
        <p14:creationId xmlns:p14="http://schemas.microsoft.com/office/powerpoint/2010/main" val="2071727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81EE3C8-8375-4006-8392-7A81B6997ACF}"/>
              </a:ext>
            </a:extLst>
          </p:cNvPr>
          <p:cNvPicPr>
            <a:picLocks noChangeAspect="1"/>
          </p:cNvPicPr>
          <p:nvPr/>
        </p:nvPicPr>
        <p:blipFill>
          <a:blip r:embed="rId2"/>
          <a:stretch>
            <a:fillRect/>
          </a:stretch>
        </p:blipFill>
        <p:spPr>
          <a:xfrm>
            <a:off x="262718" y="237315"/>
            <a:ext cx="1768503" cy="3040064"/>
          </a:xfrm>
          <a:prstGeom prst="rect">
            <a:avLst/>
          </a:prstGeom>
        </p:spPr>
      </p:pic>
      <p:pic>
        <p:nvPicPr>
          <p:cNvPr id="4" name="Picture 3">
            <a:extLst>
              <a:ext uri="{FF2B5EF4-FFF2-40B4-BE49-F238E27FC236}">
                <a16:creationId xmlns:a16="http://schemas.microsoft.com/office/drawing/2014/main" id="{7CC824ED-CDF8-4014-9B72-0763B07F14B9}"/>
              </a:ext>
            </a:extLst>
          </p:cNvPr>
          <p:cNvPicPr>
            <a:picLocks noChangeAspect="1"/>
          </p:cNvPicPr>
          <p:nvPr/>
        </p:nvPicPr>
        <p:blipFill rotWithShape="1">
          <a:blip r:embed="rId3"/>
          <a:srcRect b="6269"/>
          <a:stretch/>
        </p:blipFill>
        <p:spPr>
          <a:xfrm>
            <a:off x="4515320" y="256365"/>
            <a:ext cx="2133065" cy="2924985"/>
          </a:xfrm>
          <a:prstGeom prst="rect">
            <a:avLst/>
          </a:prstGeom>
          <a:ln>
            <a:noFill/>
          </a:ln>
          <a:effectLst>
            <a:softEdge rad="112500"/>
          </a:effectLst>
        </p:spPr>
      </p:pic>
      <p:sp>
        <p:nvSpPr>
          <p:cNvPr id="5" name="TextBox 4">
            <a:extLst>
              <a:ext uri="{FF2B5EF4-FFF2-40B4-BE49-F238E27FC236}">
                <a16:creationId xmlns:a16="http://schemas.microsoft.com/office/drawing/2014/main" id="{FC09A285-A7CF-4141-993F-166C099095A8}"/>
              </a:ext>
            </a:extLst>
          </p:cNvPr>
          <p:cNvSpPr txBox="1"/>
          <p:nvPr/>
        </p:nvSpPr>
        <p:spPr>
          <a:xfrm>
            <a:off x="2306446" y="262603"/>
            <a:ext cx="2133065" cy="1200329"/>
          </a:xfrm>
          <a:prstGeom prst="rect">
            <a:avLst/>
          </a:prstGeom>
          <a:noFill/>
        </p:spPr>
        <p:txBody>
          <a:bodyPr wrap="square" rtlCol="0">
            <a:spAutoFit/>
          </a:bodyPr>
          <a:lstStyle/>
          <a:p>
            <a:pPr algn="ctr"/>
            <a:r>
              <a:rPr lang="en-GB" sz="2400" b="1" dirty="0">
                <a:solidFill>
                  <a:schemeClr val="accent1"/>
                </a:solidFill>
                <a:latin typeface="Century Gothic" panose="020B0502020202020204" pitchFamily="34" charset="0"/>
              </a:rPr>
              <a:t>Task 3: History of the NHS</a:t>
            </a:r>
          </a:p>
        </p:txBody>
      </p:sp>
      <p:sp>
        <p:nvSpPr>
          <p:cNvPr id="6" name="TextBox 5">
            <a:extLst>
              <a:ext uri="{FF2B5EF4-FFF2-40B4-BE49-F238E27FC236}">
                <a16:creationId xmlns:a16="http://schemas.microsoft.com/office/drawing/2014/main" id="{A4444A8B-59FB-4C84-8DEA-52197B0A11E5}"/>
              </a:ext>
            </a:extLst>
          </p:cNvPr>
          <p:cNvSpPr txBox="1"/>
          <p:nvPr/>
        </p:nvSpPr>
        <p:spPr>
          <a:xfrm>
            <a:off x="2109383" y="1462932"/>
            <a:ext cx="2455266" cy="1996700"/>
          </a:xfrm>
          <a:prstGeom prst="rect">
            <a:avLst/>
          </a:prstGeom>
          <a:noFill/>
        </p:spPr>
        <p:txBody>
          <a:bodyPr wrap="square" rtlCol="0">
            <a:spAutoFit/>
          </a:bodyPr>
          <a:lstStyle/>
          <a:p>
            <a:pPr algn="ctr"/>
            <a:r>
              <a:rPr lang="en-GB" sz="1125" dirty="0">
                <a:solidFill>
                  <a:schemeClr val="accent1"/>
                </a:solidFill>
                <a:latin typeface="Century Gothic" panose="020B0502020202020204" pitchFamily="34" charset="0"/>
              </a:rPr>
              <a:t>Make a leaflet outlining the history of the NHS</a:t>
            </a:r>
          </a:p>
          <a:p>
            <a:pPr algn="ctr"/>
            <a:endParaRPr lang="en-GB" sz="1125" dirty="0">
              <a:solidFill>
                <a:schemeClr val="accent1"/>
              </a:solidFill>
              <a:latin typeface="Century Gothic" panose="020B0502020202020204" pitchFamily="34" charset="0"/>
            </a:endParaRPr>
          </a:p>
          <a:p>
            <a:pPr algn="ctr"/>
            <a:r>
              <a:rPr lang="en-GB" sz="1125" dirty="0">
                <a:solidFill>
                  <a:schemeClr val="accent1"/>
                </a:solidFill>
                <a:latin typeface="Century Gothic" panose="020B0502020202020204" pitchFamily="34" charset="0"/>
              </a:rPr>
              <a:t>Include sections on:</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Healthcare before the NHS</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When/ why the NHS was produced</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What the NHS does</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Significance of the NHS</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How is the NHS different in other countries</a:t>
            </a:r>
          </a:p>
        </p:txBody>
      </p:sp>
      <p:pic>
        <p:nvPicPr>
          <p:cNvPr id="7" name="Picture 6">
            <a:extLst>
              <a:ext uri="{FF2B5EF4-FFF2-40B4-BE49-F238E27FC236}">
                <a16:creationId xmlns:a16="http://schemas.microsoft.com/office/drawing/2014/main" id="{84138301-EAB0-4B64-958A-CEF04D14981E}"/>
              </a:ext>
            </a:extLst>
          </p:cNvPr>
          <p:cNvPicPr>
            <a:picLocks noChangeAspect="1"/>
          </p:cNvPicPr>
          <p:nvPr/>
        </p:nvPicPr>
        <p:blipFill>
          <a:blip r:embed="rId4"/>
          <a:stretch>
            <a:fillRect/>
          </a:stretch>
        </p:blipFill>
        <p:spPr>
          <a:xfrm>
            <a:off x="72615" y="197200"/>
            <a:ext cx="6721423" cy="3280689"/>
          </a:xfrm>
          <a:prstGeom prst="rect">
            <a:avLst/>
          </a:prstGeom>
        </p:spPr>
      </p:pic>
      <p:pic>
        <p:nvPicPr>
          <p:cNvPr id="8" name="Picture 7">
            <a:extLst>
              <a:ext uri="{FF2B5EF4-FFF2-40B4-BE49-F238E27FC236}">
                <a16:creationId xmlns:a16="http://schemas.microsoft.com/office/drawing/2014/main" id="{25B3623B-5F2C-4818-A560-2BC9DB9F79E5}"/>
              </a:ext>
            </a:extLst>
          </p:cNvPr>
          <p:cNvPicPr>
            <a:picLocks noChangeAspect="1"/>
          </p:cNvPicPr>
          <p:nvPr/>
        </p:nvPicPr>
        <p:blipFill>
          <a:blip r:embed="rId5"/>
          <a:stretch>
            <a:fillRect/>
          </a:stretch>
        </p:blipFill>
        <p:spPr>
          <a:xfrm>
            <a:off x="1113993" y="7677150"/>
            <a:ext cx="4299977" cy="2252913"/>
          </a:xfrm>
          <a:prstGeom prst="rect">
            <a:avLst/>
          </a:prstGeom>
        </p:spPr>
      </p:pic>
      <p:sp>
        <p:nvSpPr>
          <p:cNvPr id="10" name="TextBox 9">
            <a:extLst>
              <a:ext uri="{FF2B5EF4-FFF2-40B4-BE49-F238E27FC236}">
                <a16:creationId xmlns:a16="http://schemas.microsoft.com/office/drawing/2014/main" id="{9BE52F3E-1F19-49E3-A864-1607C4ADC1DB}"/>
              </a:ext>
            </a:extLst>
          </p:cNvPr>
          <p:cNvSpPr txBox="1"/>
          <p:nvPr/>
        </p:nvSpPr>
        <p:spPr>
          <a:xfrm>
            <a:off x="0" y="3277379"/>
            <a:ext cx="6795835" cy="1631216"/>
          </a:xfrm>
          <a:prstGeom prst="rect">
            <a:avLst/>
          </a:prstGeom>
          <a:noFill/>
        </p:spPr>
        <p:txBody>
          <a:bodyPr wrap="square" rtlCol="0">
            <a:spAutoFit/>
          </a:bodyPr>
          <a:lstStyle/>
          <a:p>
            <a:endParaRPr lang="en-GB" sz="1000" dirty="0"/>
          </a:p>
          <a:p>
            <a:r>
              <a:rPr lang="en-GB" sz="1000" b="1" dirty="0"/>
              <a:t>The Beveridge Report, 1942</a:t>
            </a:r>
          </a:p>
          <a:p>
            <a:r>
              <a:rPr lang="en-GB" sz="1000" dirty="0"/>
              <a:t>In 1942, a plan had been presented by William Beveridge, a senior civil servant, detailing key areas for post-war reconstruction, aimed at establishing a national system of welfare for the people. It identified ‘five giants’ that were to be overcome: want, disease, ignorance, squalor and idleness.</a:t>
            </a:r>
          </a:p>
          <a:p>
            <a:endParaRPr lang="en-GB" sz="1000" dirty="0"/>
          </a:p>
          <a:p>
            <a:r>
              <a:rPr lang="en-GB" sz="1000" dirty="0"/>
              <a:t>When the Beveridge Report first appeared, it was welcomed by all the parties. There was broad agreement that protection needed to be provided for all members of society, and so when Labour came to power in 1945, they implemented the proposals in this report, thereby establishing the welfare state, a system which all governments after 1951 accepted in its essentials. This common acceptance became known as </a:t>
            </a:r>
            <a:r>
              <a:rPr lang="en-GB" sz="1000" b="1" dirty="0"/>
              <a:t>consensus.</a:t>
            </a:r>
            <a:endParaRPr lang="en-GB" sz="1000" dirty="0"/>
          </a:p>
        </p:txBody>
      </p:sp>
      <p:graphicFrame>
        <p:nvGraphicFramePr>
          <p:cNvPr id="11" name="Table 10">
            <a:extLst>
              <a:ext uri="{FF2B5EF4-FFF2-40B4-BE49-F238E27FC236}">
                <a16:creationId xmlns:a16="http://schemas.microsoft.com/office/drawing/2014/main" id="{4353C3DE-39F8-42C5-9905-FE5CA53D10B8}"/>
              </a:ext>
            </a:extLst>
          </p:cNvPr>
          <p:cNvGraphicFramePr>
            <a:graphicFrameLocks noGrp="1"/>
          </p:cNvGraphicFramePr>
          <p:nvPr>
            <p:extLst>
              <p:ext uri="{D42A27DB-BD31-4B8C-83A1-F6EECF244321}">
                <p14:modId xmlns:p14="http://schemas.microsoft.com/office/powerpoint/2010/main" val="695886101"/>
              </p:ext>
            </p:extLst>
          </p:nvPr>
        </p:nvGraphicFramePr>
        <p:xfrm>
          <a:off x="177864" y="4851210"/>
          <a:ext cx="6387874" cy="2425830"/>
        </p:xfrm>
        <a:graphic>
          <a:graphicData uri="http://schemas.openxmlformats.org/drawingml/2006/table">
            <a:tbl>
              <a:tblPr firstRow="1" bandRow="1">
                <a:tableStyleId>{5940675A-B579-460E-94D1-54222C63F5DA}</a:tableStyleId>
              </a:tblPr>
              <a:tblGrid>
                <a:gridCol w="790712">
                  <a:extLst>
                    <a:ext uri="{9D8B030D-6E8A-4147-A177-3AD203B41FA5}">
                      <a16:colId xmlns:a16="http://schemas.microsoft.com/office/drawing/2014/main" val="4238862582"/>
                    </a:ext>
                  </a:extLst>
                </a:gridCol>
                <a:gridCol w="5597162">
                  <a:extLst>
                    <a:ext uri="{9D8B030D-6E8A-4147-A177-3AD203B41FA5}">
                      <a16:colId xmlns:a16="http://schemas.microsoft.com/office/drawing/2014/main" val="446367208"/>
                    </a:ext>
                  </a:extLst>
                </a:gridCol>
              </a:tblGrid>
              <a:tr h="310770">
                <a:tc>
                  <a:txBody>
                    <a:bodyPr/>
                    <a:lstStyle/>
                    <a:p>
                      <a:pPr algn="ctr"/>
                      <a:r>
                        <a:rPr lang="en-GB" sz="1000" b="1" dirty="0"/>
                        <a:t>Giant</a:t>
                      </a:r>
                    </a:p>
                  </a:txBody>
                  <a:tcPr/>
                </a:tc>
                <a:tc>
                  <a:txBody>
                    <a:bodyPr/>
                    <a:lstStyle/>
                    <a:p>
                      <a:pPr algn="ctr"/>
                      <a:r>
                        <a:rPr lang="en-GB" sz="1000" b="1" dirty="0"/>
                        <a:t>The 1945 Labour Government’s Solution</a:t>
                      </a:r>
                    </a:p>
                  </a:txBody>
                  <a:tcPr/>
                </a:tc>
                <a:extLst>
                  <a:ext uri="{0D108BD9-81ED-4DB2-BD59-A6C34878D82A}">
                    <a16:rowId xmlns:a16="http://schemas.microsoft.com/office/drawing/2014/main" val="3580364105"/>
                  </a:ext>
                </a:extLst>
              </a:tr>
              <a:tr h="498084">
                <a:tc>
                  <a:txBody>
                    <a:bodyPr/>
                    <a:lstStyle/>
                    <a:p>
                      <a:pPr algn="l"/>
                      <a:r>
                        <a:rPr lang="en-GB" sz="1000" b="0" dirty="0"/>
                        <a:t>Want</a:t>
                      </a:r>
                    </a:p>
                  </a:txBody>
                  <a:tcPr/>
                </a:tc>
                <a:tc>
                  <a:txBody>
                    <a:bodyPr/>
                    <a:lstStyle/>
                    <a:p>
                      <a:pPr algn="l"/>
                      <a:r>
                        <a:rPr lang="en-GB" sz="1000" b="0" dirty="0"/>
                        <a:t>To be ended by National Insurance. The National Insurance Act created a system whereby the government, employers</a:t>
                      </a:r>
                      <a:r>
                        <a:rPr lang="en-GB" sz="1000" b="0" baseline="0" dirty="0"/>
                        <a:t> and employees all paid for insurance which would pay out in the event of unemployment, sickness, maternity and retirement.</a:t>
                      </a:r>
                      <a:endParaRPr lang="en-GB" sz="1000" b="0" dirty="0"/>
                    </a:p>
                  </a:txBody>
                  <a:tcPr/>
                </a:tc>
                <a:extLst>
                  <a:ext uri="{0D108BD9-81ED-4DB2-BD59-A6C34878D82A}">
                    <a16:rowId xmlns:a16="http://schemas.microsoft.com/office/drawing/2014/main" val="1787527507"/>
                  </a:ext>
                </a:extLst>
              </a:tr>
              <a:tr h="357599">
                <a:tc>
                  <a:txBody>
                    <a:bodyPr/>
                    <a:lstStyle/>
                    <a:p>
                      <a:pPr algn="l"/>
                      <a:r>
                        <a:rPr lang="en-GB" sz="1000" b="0" dirty="0"/>
                        <a:t>Disease</a:t>
                      </a:r>
                    </a:p>
                  </a:txBody>
                  <a:tcPr/>
                </a:tc>
                <a:tc>
                  <a:txBody>
                    <a:bodyPr/>
                    <a:lstStyle/>
                    <a:p>
                      <a:pPr algn="l"/>
                      <a:r>
                        <a:rPr lang="en-GB" sz="1000" b="0" dirty="0"/>
                        <a:t>To be ended by a comprehensive health service. The National Heath Service Act</a:t>
                      </a:r>
                      <a:r>
                        <a:rPr lang="en-GB" sz="1000" b="0" baseline="0" dirty="0"/>
                        <a:t> provided free medical and hospital treatment for all (the NHS).</a:t>
                      </a:r>
                      <a:endParaRPr lang="en-GB" sz="1000" b="0" dirty="0"/>
                    </a:p>
                  </a:txBody>
                  <a:tcPr/>
                </a:tc>
                <a:extLst>
                  <a:ext uri="{0D108BD9-81ED-4DB2-BD59-A6C34878D82A}">
                    <a16:rowId xmlns:a16="http://schemas.microsoft.com/office/drawing/2014/main" val="3817417584"/>
                  </a:ext>
                </a:extLst>
              </a:tr>
              <a:tr h="310770">
                <a:tc>
                  <a:txBody>
                    <a:bodyPr/>
                    <a:lstStyle/>
                    <a:p>
                      <a:pPr algn="l"/>
                      <a:r>
                        <a:rPr lang="en-GB" sz="1000" b="0" dirty="0"/>
                        <a:t>Ignorance</a:t>
                      </a:r>
                    </a:p>
                  </a:txBody>
                  <a:tcPr/>
                </a:tc>
                <a:tc>
                  <a:txBody>
                    <a:bodyPr/>
                    <a:lstStyle/>
                    <a:p>
                      <a:pPr algn="l"/>
                      <a:r>
                        <a:rPr lang="en-GB" sz="1000" b="0" dirty="0"/>
                        <a:t>To be ended by an effective education system. The Labour</a:t>
                      </a:r>
                      <a:r>
                        <a:rPr lang="en-GB" sz="1000" b="0" baseline="0" dirty="0"/>
                        <a:t> Party continued to support the Conservative’s 1944 Butler Education Act which provided free education within grammar schools, technical schools or secondary schools.</a:t>
                      </a:r>
                      <a:endParaRPr lang="en-GB" sz="1000" b="0" dirty="0"/>
                    </a:p>
                  </a:txBody>
                  <a:tcPr/>
                </a:tc>
                <a:extLst>
                  <a:ext uri="{0D108BD9-81ED-4DB2-BD59-A6C34878D82A}">
                    <a16:rowId xmlns:a16="http://schemas.microsoft.com/office/drawing/2014/main" val="2026070717"/>
                  </a:ext>
                </a:extLst>
              </a:tr>
              <a:tr h="310770">
                <a:tc>
                  <a:txBody>
                    <a:bodyPr/>
                    <a:lstStyle/>
                    <a:p>
                      <a:pPr algn="l"/>
                      <a:r>
                        <a:rPr lang="en-GB" sz="1000" b="0" dirty="0"/>
                        <a:t>Squalor</a:t>
                      </a:r>
                    </a:p>
                  </a:txBody>
                  <a:tcPr/>
                </a:tc>
                <a:tc>
                  <a:txBody>
                    <a:bodyPr/>
                    <a:lstStyle/>
                    <a:p>
                      <a:pPr algn="l"/>
                      <a:r>
                        <a:rPr lang="en-GB" sz="1000" b="0" dirty="0"/>
                        <a:t>To</a:t>
                      </a:r>
                      <a:r>
                        <a:rPr lang="en-GB" sz="1000" b="0" baseline="0" dirty="0"/>
                        <a:t> be ended by slum clearance and rehousing</a:t>
                      </a:r>
                      <a:endParaRPr lang="en-GB" sz="1000" b="0" dirty="0"/>
                    </a:p>
                  </a:txBody>
                  <a:tcPr/>
                </a:tc>
                <a:extLst>
                  <a:ext uri="{0D108BD9-81ED-4DB2-BD59-A6C34878D82A}">
                    <a16:rowId xmlns:a16="http://schemas.microsoft.com/office/drawing/2014/main" val="2191799118"/>
                  </a:ext>
                </a:extLst>
              </a:tr>
              <a:tr h="310770">
                <a:tc>
                  <a:txBody>
                    <a:bodyPr/>
                    <a:lstStyle/>
                    <a:p>
                      <a:pPr algn="l"/>
                      <a:r>
                        <a:rPr lang="en-GB" sz="1000" b="0" dirty="0"/>
                        <a:t>Idleness</a:t>
                      </a:r>
                    </a:p>
                  </a:txBody>
                  <a:tcPr/>
                </a:tc>
                <a:tc>
                  <a:txBody>
                    <a:bodyPr/>
                    <a:lstStyle/>
                    <a:p>
                      <a:pPr algn="l"/>
                      <a:r>
                        <a:rPr lang="en-GB" sz="1000" b="0" dirty="0"/>
                        <a:t>To be ended by full employment</a:t>
                      </a:r>
                    </a:p>
                  </a:txBody>
                  <a:tcPr/>
                </a:tc>
                <a:extLst>
                  <a:ext uri="{0D108BD9-81ED-4DB2-BD59-A6C34878D82A}">
                    <a16:rowId xmlns:a16="http://schemas.microsoft.com/office/drawing/2014/main" val="1203885109"/>
                  </a:ext>
                </a:extLst>
              </a:tr>
            </a:tbl>
          </a:graphicData>
        </a:graphic>
      </p:graphicFrame>
      <p:sp>
        <p:nvSpPr>
          <p:cNvPr id="13" name="Rectangle 12">
            <a:extLst>
              <a:ext uri="{FF2B5EF4-FFF2-40B4-BE49-F238E27FC236}">
                <a16:creationId xmlns:a16="http://schemas.microsoft.com/office/drawing/2014/main" id="{F60DCDB3-9BE9-4A7C-A77F-A7CD1C16D0A6}"/>
              </a:ext>
            </a:extLst>
          </p:cNvPr>
          <p:cNvSpPr/>
          <p:nvPr/>
        </p:nvSpPr>
        <p:spPr>
          <a:xfrm>
            <a:off x="62163" y="7277040"/>
            <a:ext cx="6721423" cy="400110"/>
          </a:xfrm>
          <a:prstGeom prst="rect">
            <a:avLst/>
          </a:prstGeom>
        </p:spPr>
        <p:txBody>
          <a:bodyPr wrap="square">
            <a:spAutoFit/>
          </a:bodyPr>
          <a:lstStyle/>
          <a:p>
            <a:r>
              <a:rPr lang="en-GB" sz="1000" dirty="0"/>
              <a:t>The idealism that inspired the government’s welfare programme came at a heavy financial cost, which added to the financial burdens it inherited in 1945. </a:t>
            </a:r>
          </a:p>
        </p:txBody>
      </p:sp>
      <p:sp>
        <p:nvSpPr>
          <p:cNvPr id="2" name="Slide Number Placeholder 1">
            <a:extLst>
              <a:ext uri="{FF2B5EF4-FFF2-40B4-BE49-F238E27FC236}">
                <a16:creationId xmlns:a16="http://schemas.microsoft.com/office/drawing/2014/main" id="{A6B79E71-E4A6-4C20-A76F-D79C67E5A4C5}"/>
              </a:ext>
            </a:extLst>
          </p:cNvPr>
          <p:cNvSpPr>
            <a:spLocks noGrp="1"/>
          </p:cNvSpPr>
          <p:nvPr>
            <p:ph type="sldNum" sz="quarter" idx="12"/>
          </p:nvPr>
        </p:nvSpPr>
        <p:spPr/>
        <p:txBody>
          <a:bodyPr/>
          <a:lstStyle/>
          <a:p>
            <a:fld id="{42197ACC-EB3C-4466-A41B-F6CC006DF8B4}" type="slidenum">
              <a:rPr lang="en-GB" smtClean="0"/>
              <a:t>12</a:t>
            </a:fld>
            <a:endParaRPr lang="en-GB"/>
          </a:p>
        </p:txBody>
      </p:sp>
    </p:spTree>
    <p:extLst>
      <p:ext uri="{BB962C8B-B14F-4D97-AF65-F5344CB8AC3E}">
        <p14:creationId xmlns:p14="http://schemas.microsoft.com/office/powerpoint/2010/main" val="13801186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595260-552B-4810-BC7C-84A7ADA885FF}"/>
              </a:ext>
            </a:extLst>
          </p:cNvPr>
          <p:cNvPicPr>
            <a:picLocks noChangeAspect="1"/>
          </p:cNvPicPr>
          <p:nvPr/>
        </p:nvPicPr>
        <p:blipFill>
          <a:blip r:embed="rId2"/>
          <a:stretch>
            <a:fillRect/>
          </a:stretch>
        </p:blipFill>
        <p:spPr>
          <a:xfrm>
            <a:off x="68429" y="502662"/>
            <a:ext cx="6721131" cy="6107688"/>
          </a:xfrm>
          <a:prstGeom prst="rect">
            <a:avLst/>
          </a:prstGeom>
          <a:noFill/>
        </p:spPr>
      </p:pic>
      <p:sp>
        <p:nvSpPr>
          <p:cNvPr id="3" name="TextBox 2">
            <a:extLst>
              <a:ext uri="{FF2B5EF4-FFF2-40B4-BE49-F238E27FC236}">
                <a16:creationId xmlns:a16="http://schemas.microsoft.com/office/drawing/2014/main" id="{C9F89680-1F5A-4CAB-92E1-1B25AC858657}"/>
              </a:ext>
            </a:extLst>
          </p:cNvPr>
          <p:cNvSpPr txBox="1"/>
          <p:nvPr/>
        </p:nvSpPr>
        <p:spPr>
          <a:xfrm>
            <a:off x="2455809" y="733327"/>
            <a:ext cx="2853666" cy="403957"/>
          </a:xfrm>
          <a:prstGeom prst="rect">
            <a:avLst/>
          </a:prstGeom>
          <a:noFill/>
        </p:spPr>
        <p:txBody>
          <a:bodyPr wrap="none" rtlCol="0">
            <a:spAutoFit/>
          </a:bodyPr>
          <a:lstStyle/>
          <a:p>
            <a:pPr algn="ctr"/>
            <a:r>
              <a:rPr lang="en-GB" sz="2025" b="1" dirty="0">
                <a:solidFill>
                  <a:schemeClr val="accent1"/>
                </a:solidFill>
                <a:latin typeface="Century Gothic" panose="020B0502020202020204" pitchFamily="34" charset="0"/>
              </a:rPr>
              <a:t>Task 4: Research task</a:t>
            </a:r>
          </a:p>
        </p:txBody>
      </p:sp>
      <p:sp>
        <p:nvSpPr>
          <p:cNvPr id="4" name="TextBox 3">
            <a:extLst>
              <a:ext uri="{FF2B5EF4-FFF2-40B4-BE49-F238E27FC236}">
                <a16:creationId xmlns:a16="http://schemas.microsoft.com/office/drawing/2014/main" id="{37B08516-40AC-4D03-BCAB-35D437F02AAF}"/>
              </a:ext>
            </a:extLst>
          </p:cNvPr>
          <p:cNvSpPr txBox="1"/>
          <p:nvPr/>
        </p:nvSpPr>
        <p:spPr>
          <a:xfrm>
            <a:off x="873872" y="1444147"/>
            <a:ext cx="5110243" cy="4770537"/>
          </a:xfrm>
          <a:prstGeom prst="rect">
            <a:avLst/>
          </a:prstGeom>
          <a:noFill/>
        </p:spPr>
        <p:txBody>
          <a:bodyPr wrap="square" rtlCol="0">
            <a:spAutoFit/>
          </a:bodyPr>
          <a:lstStyle/>
          <a:p>
            <a:pPr algn="ctr"/>
            <a:r>
              <a:rPr lang="en-GB" sz="1600" dirty="0">
                <a:solidFill>
                  <a:schemeClr val="accent1"/>
                </a:solidFill>
                <a:latin typeface="Century Gothic" panose="020B0502020202020204" pitchFamily="34" charset="0"/>
              </a:rPr>
              <a:t>Chose a professional from the following:</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Midwife</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Paramedic</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Paediatric nurse</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Nutritionist</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Physiotherapist</a:t>
            </a:r>
          </a:p>
          <a:p>
            <a:pPr algn="ctr"/>
            <a:r>
              <a:rPr lang="en-GB" sz="1600" dirty="0">
                <a:solidFill>
                  <a:schemeClr val="accent1"/>
                </a:solidFill>
                <a:latin typeface="Century Gothic" panose="020B0502020202020204" pitchFamily="34" charset="0"/>
              </a:rPr>
              <a:t>You could choose your own idea from health and social care roles if you prefer.</a:t>
            </a:r>
          </a:p>
          <a:p>
            <a:pPr algn="ctr"/>
            <a:endParaRPr lang="en-GB" sz="1600" dirty="0">
              <a:solidFill>
                <a:schemeClr val="accent1"/>
              </a:solidFill>
              <a:latin typeface="Century Gothic" panose="020B0502020202020204" pitchFamily="34" charset="0"/>
            </a:endParaRPr>
          </a:p>
          <a:p>
            <a:pPr algn="ctr"/>
            <a:r>
              <a:rPr lang="en-GB" sz="1600" dirty="0">
                <a:solidFill>
                  <a:schemeClr val="accent1"/>
                </a:solidFill>
                <a:latin typeface="Century Gothic" panose="020B0502020202020204" pitchFamily="34" charset="0"/>
              </a:rPr>
              <a:t>Create a fact file for your chosen job role</a:t>
            </a:r>
          </a:p>
          <a:p>
            <a:pPr algn="ctr"/>
            <a:r>
              <a:rPr lang="en-GB" sz="1600" dirty="0">
                <a:solidFill>
                  <a:schemeClr val="accent1"/>
                </a:solidFill>
                <a:latin typeface="Century Gothic" panose="020B0502020202020204" pitchFamily="34" charset="0"/>
              </a:rPr>
              <a:t>You could include:</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A day in the life of……</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General roles and responsibilities</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Routes into the role/ qualifications required</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Skills &amp; qualities</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Average pay</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Where they work</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Who they work with</a:t>
            </a:r>
          </a:p>
          <a:p>
            <a:pPr algn="ctr"/>
            <a:r>
              <a:rPr lang="en-GB" sz="1600" dirty="0">
                <a:solidFill>
                  <a:schemeClr val="accent1"/>
                </a:solidFill>
                <a:latin typeface="Century Gothic" panose="020B0502020202020204" pitchFamily="34" charset="0"/>
              </a:rPr>
              <a:t>And anything else you think may be suitable</a:t>
            </a:r>
          </a:p>
        </p:txBody>
      </p:sp>
      <p:pic>
        <p:nvPicPr>
          <p:cNvPr id="7170" name="Picture 2" descr="Survey reveals NHS research and innovation priorities | AHSN Network">
            <a:extLst>
              <a:ext uri="{FF2B5EF4-FFF2-40B4-BE49-F238E27FC236}">
                <a16:creationId xmlns:a16="http://schemas.microsoft.com/office/drawing/2014/main" id="{AAAAC22D-1AFB-4530-B266-F453CC85B3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872" y="7156169"/>
            <a:ext cx="5222999" cy="2436338"/>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13</a:t>
            </a:fld>
            <a:endParaRPr lang="en-GB"/>
          </a:p>
        </p:txBody>
      </p:sp>
      <p:pic>
        <p:nvPicPr>
          <p:cNvPr id="7" name="Picture 6">
            <a:extLst>
              <a:ext uri="{FF2B5EF4-FFF2-40B4-BE49-F238E27FC236}">
                <a16:creationId xmlns:a16="http://schemas.microsoft.com/office/drawing/2014/main" id="{E6B6236D-3F26-48FF-AC0F-FD03279E72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67525" y="502662"/>
            <a:ext cx="1490475" cy="1868428"/>
          </a:xfrm>
          <a:prstGeom prst="rect">
            <a:avLst/>
          </a:prstGeom>
        </p:spPr>
      </p:pic>
    </p:spTree>
    <p:extLst>
      <p:ext uri="{BB962C8B-B14F-4D97-AF65-F5344CB8AC3E}">
        <p14:creationId xmlns:p14="http://schemas.microsoft.com/office/powerpoint/2010/main" val="3879298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43B9A9-E262-4B34-AA12-1011B83CDDEC}"/>
              </a:ext>
            </a:extLst>
          </p:cNvPr>
          <p:cNvSpPr>
            <a:spLocks noGrp="1"/>
          </p:cNvSpPr>
          <p:nvPr>
            <p:ph type="title"/>
          </p:nvPr>
        </p:nvSpPr>
        <p:spPr>
          <a:xfrm>
            <a:off x="471488" y="527405"/>
            <a:ext cx="5915025" cy="948469"/>
          </a:xfrm>
          <a:ln w="12700">
            <a:solidFill>
              <a:schemeClr val="tx1"/>
            </a:solidFill>
          </a:ln>
        </p:spPr>
        <p:txBody>
          <a:bodyPr>
            <a:normAutofit fontScale="90000"/>
          </a:bodyPr>
          <a:lstStyle/>
          <a:p>
            <a:pPr algn="ctr"/>
            <a:r>
              <a:rPr lang="en-US" dirty="0"/>
              <a:t>TASK 4: The importance of promoting good health in children’s care</a:t>
            </a:r>
            <a:endParaRPr lang="en-GB" dirty="0"/>
          </a:p>
        </p:txBody>
      </p:sp>
      <p:sp>
        <p:nvSpPr>
          <p:cNvPr id="4" name="Content Placeholder 3">
            <a:extLst>
              <a:ext uri="{FF2B5EF4-FFF2-40B4-BE49-F238E27FC236}">
                <a16:creationId xmlns:a16="http://schemas.microsoft.com/office/drawing/2014/main" id="{47D0E6D9-DFF0-4146-8FD5-631A013608DA}"/>
              </a:ext>
            </a:extLst>
          </p:cNvPr>
          <p:cNvSpPr>
            <a:spLocks noGrp="1"/>
          </p:cNvSpPr>
          <p:nvPr>
            <p:ph idx="1"/>
          </p:nvPr>
        </p:nvSpPr>
        <p:spPr>
          <a:xfrm>
            <a:off x="471487" y="1688545"/>
            <a:ext cx="5915025" cy="4594402"/>
          </a:xfrm>
        </p:spPr>
        <p:txBody>
          <a:bodyPr>
            <a:normAutofit lnSpcReduction="10000"/>
          </a:bodyPr>
          <a:lstStyle/>
          <a:p>
            <a:pPr marL="0" indent="0">
              <a:buNone/>
            </a:pPr>
            <a:r>
              <a:rPr lang="en-US" dirty="0"/>
              <a:t>Making sure young children develop and grow to the best of their ability is a key role for Parents and HSC Early years workers.  Building on your previous research work, investigate the services and staff available to support the child in the first year of life.  </a:t>
            </a:r>
          </a:p>
          <a:p>
            <a:r>
              <a:rPr lang="en-US" dirty="0"/>
              <a:t>Produce a brief presentation to explain FOR 3 services</a:t>
            </a:r>
          </a:p>
          <a:p>
            <a:r>
              <a:rPr lang="en-US" dirty="0"/>
              <a:t>Job role carried out</a:t>
            </a:r>
          </a:p>
          <a:p>
            <a:r>
              <a:rPr lang="en-US" dirty="0"/>
              <a:t>Agency responsible</a:t>
            </a:r>
          </a:p>
          <a:p>
            <a:r>
              <a:rPr lang="en-US" dirty="0"/>
              <a:t>Any relevant legislation which offers control or guidance in the work done.</a:t>
            </a:r>
          </a:p>
          <a:p>
            <a:r>
              <a:rPr lang="en-US" dirty="0"/>
              <a:t>Impact on child’s Physical, Intellectual, Emotional and Social ( P.I.E.S.) health</a:t>
            </a:r>
          </a:p>
          <a:p>
            <a:r>
              <a:rPr lang="en-US" dirty="0"/>
              <a:t>Support available in general to parent</a:t>
            </a:r>
            <a:endParaRPr lang="en-GB" dirty="0"/>
          </a:p>
        </p:txBody>
      </p:sp>
      <p:sp>
        <p:nvSpPr>
          <p:cNvPr id="2" name="Slide Number Placeholder 1">
            <a:extLst>
              <a:ext uri="{FF2B5EF4-FFF2-40B4-BE49-F238E27FC236}">
                <a16:creationId xmlns:a16="http://schemas.microsoft.com/office/drawing/2014/main" id="{C5244001-F5DA-496E-9945-0A9FC19601C3}"/>
              </a:ext>
            </a:extLst>
          </p:cNvPr>
          <p:cNvSpPr>
            <a:spLocks noGrp="1"/>
          </p:cNvSpPr>
          <p:nvPr>
            <p:ph type="sldNum" sz="quarter" idx="12"/>
          </p:nvPr>
        </p:nvSpPr>
        <p:spPr/>
        <p:txBody>
          <a:bodyPr/>
          <a:lstStyle/>
          <a:p>
            <a:fld id="{42197ACC-EB3C-4466-A41B-F6CC006DF8B4}" type="slidenum">
              <a:rPr lang="en-GB" smtClean="0"/>
              <a:t>14</a:t>
            </a:fld>
            <a:endParaRPr lang="en-GB"/>
          </a:p>
        </p:txBody>
      </p:sp>
      <p:pic>
        <p:nvPicPr>
          <p:cNvPr id="5" name="Picture 4">
            <a:extLst>
              <a:ext uri="{FF2B5EF4-FFF2-40B4-BE49-F238E27FC236}">
                <a16:creationId xmlns:a16="http://schemas.microsoft.com/office/drawing/2014/main" id="{31029553-9CF0-4362-8DD8-F2CC451EC226}"/>
              </a:ext>
            </a:extLst>
          </p:cNvPr>
          <p:cNvPicPr>
            <a:picLocks noChangeAspect="1"/>
          </p:cNvPicPr>
          <p:nvPr/>
        </p:nvPicPr>
        <p:blipFill>
          <a:blip r:embed="rId2"/>
          <a:stretch>
            <a:fillRect/>
          </a:stretch>
        </p:blipFill>
        <p:spPr>
          <a:xfrm>
            <a:off x="303167" y="6948001"/>
            <a:ext cx="2505075" cy="1828800"/>
          </a:xfrm>
          <a:prstGeom prst="rect">
            <a:avLst/>
          </a:prstGeom>
        </p:spPr>
      </p:pic>
      <p:pic>
        <p:nvPicPr>
          <p:cNvPr id="6" name="Picture 5">
            <a:extLst>
              <a:ext uri="{FF2B5EF4-FFF2-40B4-BE49-F238E27FC236}">
                <a16:creationId xmlns:a16="http://schemas.microsoft.com/office/drawing/2014/main" id="{36910A60-107A-434B-AF5E-9AA5FE69A8C0}"/>
              </a:ext>
            </a:extLst>
          </p:cNvPr>
          <p:cNvPicPr>
            <a:picLocks noChangeAspect="1"/>
          </p:cNvPicPr>
          <p:nvPr/>
        </p:nvPicPr>
        <p:blipFill>
          <a:blip r:embed="rId3"/>
          <a:stretch>
            <a:fillRect/>
          </a:stretch>
        </p:blipFill>
        <p:spPr>
          <a:xfrm>
            <a:off x="3067392" y="6522659"/>
            <a:ext cx="891537" cy="1339742"/>
          </a:xfrm>
          <a:prstGeom prst="rect">
            <a:avLst/>
          </a:prstGeom>
        </p:spPr>
      </p:pic>
      <p:pic>
        <p:nvPicPr>
          <p:cNvPr id="7" name="Picture 6">
            <a:extLst>
              <a:ext uri="{FF2B5EF4-FFF2-40B4-BE49-F238E27FC236}">
                <a16:creationId xmlns:a16="http://schemas.microsoft.com/office/drawing/2014/main" id="{779BB40C-9E64-4C96-9E9D-7527355357E6}"/>
              </a:ext>
            </a:extLst>
          </p:cNvPr>
          <p:cNvPicPr>
            <a:picLocks noChangeAspect="1"/>
          </p:cNvPicPr>
          <p:nvPr/>
        </p:nvPicPr>
        <p:blipFill>
          <a:blip r:embed="rId4"/>
          <a:stretch>
            <a:fillRect/>
          </a:stretch>
        </p:blipFill>
        <p:spPr>
          <a:xfrm>
            <a:off x="4049759" y="7493225"/>
            <a:ext cx="2586535" cy="1448460"/>
          </a:xfrm>
          <a:prstGeom prst="rect">
            <a:avLst/>
          </a:prstGeom>
        </p:spPr>
      </p:pic>
    </p:spTree>
    <p:extLst>
      <p:ext uri="{BB962C8B-B14F-4D97-AF65-F5344CB8AC3E}">
        <p14:creationId xmlns:p14="http://schemas.microsoft.com/office/powerpoint/2010/main" val="33240898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D511F-694A-479A-9AAC-E0ED3D2A93AB}"/>
              </a:ext>
            </a:extLst>
          </p:cNvPr>
          <p:cNvSpPr>
            <a:spLocks noGrp="1"/>
          </p:cNvSpPr>
          <p:nvPr>
            <p:ph type="title"/>
          </p:nvPr>
        </p:nvSpPr>
        <p:spPr>
          <a:xfrm>
            <a:off x="471487" y="527405"/>
            <a:ext cx="5915025" cy="1500009"/>
          </a:xfrm>
          <a:ln w="12700">
            <a:solidFill>
              <a:schemeClr val="tx1"/>
            </a:solidFill>
          </a:ln>
        </p:spPr>
        <p:txBody>
          <a:bodyPr/>
          <a:lstStyle/>
          <a:p>
            <a:pPr algn="ctr"/>
            <a:r>
              <a:rPr lang="en-US" dirty="0"/>
              <a:t>Task 5: Unit 4 Anatomy and Physiology Sample Task:</a:t>
            </a:r>
            <a:endParaRPr lang="en-GB" dirty="0"/>
          </a:p>
        </p:txBody>
      </p:sp>
      <p:sp>
        <p:nvSpPr>
          <p:cNvPr id="3" name="Content Placeholder 2">
            <a:extLst>
              <a:ext uri="{FF2B5EF4-FFF2-40B4-BE49-F238E27FC236}">
                <a16:creationId xmlns:a16="http://schemas.microsoft.com/office/drawing/2014/main" id="{271161B0-CCB1-4E0C-848C-9F2D9391A0FF}"/>
              </a:ext>
            </a:extLst>
          </p:cNvPr>
          <p:cNvSpPr>
            <a:spLocks noGrp="1"/>
          </p:cNvSpPr>
          <p:nvPr>
            <p:ph idx="1"/>
          </p:nvPr>
        </p:nvSpPr>
        <p:spPr>
          <a:xfrm>
            <a:off x="471487" y="2027414"/>
            <a:ext cx="5915025" cy="6285266"/>
          </a:xfrm>
        </p:spPr>
        <p:txBody>
          <a:bodyPr/>
          <a:lstStyle/>
          <a:p>
            <a:r>
              <a:rPr lang="en-US" dirty="0"/>
              <a:t>The body comprise a range of organs and systems.  Each of these has the potential to malfunction.</a:t>
            </a:r>
          </a:p>
          <a:p>
            <a:r>
              <a:rPr lang="en-US" dirty="0"/>
              <a:t>Choose one of the following:</a:t>
            </a:r>
          </a:p>
          <a:p>
            <a:r>
              <a:rPr lang="en-US" dirty="0"/>
              <a:t>The Heart</a:t>
            </a:r>
          </a:p>
          <a:p>
            <a:r>
              <a:rPr lang="en-US" dirty="0"/>
              <a:t>The Brain</a:t>
            </a:r>
          </a:p>
          <a:p>
            <a:r>
              <a:rPr lang="en-US" dirty="0"/>
              <a:t>The Digestive system</a:t>
            </a:r>
          </a:p>
          <a:p>
            <a:r>
              <a:rPr lang="en-US" sz="1400" dirty="0"/>
              <a:t>For the organ or system of your choice:</a:t>
            </a:r>
            <a:br>
              <a:rPr lang="en-US" sz="1400" dirty="0"/>
            </a:br>
            <a:r>
              <a:rPr lang="en-US" sz="1400" dirty="0"/>
              <a:t>Investigate malfunctions affecting it</a:t>
            </a:r>
          </a:p>
          <a:p>
            <a:r>
              <a:rPr lang="en-US" sz="1400" dirty="0"/>
              <a:t>Choose one malfunction</a:t>
            </a:r>
          </a:p>
          <a:p>
            <a:r>
              <a:rPr lang="en-US" sz="1400" dirty="0"/>
              <a:t>Describe the impact of the malfunction on the system</a:t>
            </a:r>
          </a:p>
          <a:p>
            <a:r>
              <a:rPr lang="en-US" sz="1400" dirty="0"/>
              <a:t>Describe the typical effects on the individual experiencing the malfunction</a:t>
            </a:r>
          </a:p>
          <a:p>
            <a:r>
              <a:rPr lang="en-US" sz="1400" dirty="0"/>
              <a:t>Describe the range of treatments which may be available to support them</a:t>
            </a:r>
            <a:r>
              <a:rPr lang="en-US" dirty="0"/>
              <a:t>.</a:t>
            </a:r>
            <a:endParaRPr lang="en-GB" dirty="0"/>
          </a:p>
        </p:txBody>
      </p:sp>
      <p:sp>
        <p:nvSpPr>
          <p:cNvPr id="4" name="Slide Number Placeholder 3">
            <a:extLst>
              <a:ext uri="{FF2B5EF4-FFF2-40B4-BE49-F238E27FC236}">
                <a16:creationId xmlns:a16="http://schemas.microsoft.com/office/drawing/2014/main" id="{C8DB6F35-E0A3-421F-80D2-68B2F726C5B3}"/>
              </a:ext>
            </a:extLst>
          </p:cNvPr>
          <p:cNvSpPr>
            <a:spLocks noGrp="1"/>
          </p:cNvSpPr>
          <p:nvPr>
            <p:ph type="sldNum" sz="quarter" idx="12"/>
          </p:nvPr>
        </p:nvSpPr>
        <p:spPr/>
        <p:txBody>
          <a:bodyPr/>
          <a:lstStyle/>
          <a:p>
            <a:fld id="{42197ACC-EB3C-4466-A41B-F6CC006DF8B4}" type="slidenum">
              <a:rPr lang="en-GB" smtClean="0"/>
              <a:t>15</a:t>
            </a:fld>
            <a:endParaRPr lang="en-GB"/>
          </a:p>
        </p:txBody>
      </p:sp>
      <p:pic>
        <p:nvPicPr>
          <p:cNvPr id="5" name="Picture 4">
            <a:extLst>
              <a:ext uri="{FF2B5EF4-FFF2-40B4-BE49-F238E27FC236}">
                <a16:creationId xmlns:a16="http://schemas.microsoft.com/office/drawing/2014/main" id="{A5558AA2-C104-411A-8600-9FC763B1BBC1}"/>
              </a:ext>
            </a:extLst>
          </p:cNvPr>
          <p:cNvPicPr>
            <a:picLocks noChangeAspect="1"/>
          </p:cNvPicPr>
          <p:nvPr/>
        </p:nvPicPr>
        <p:blipFill>
          <a:blip r:embed="rId2"/>
          <a:stretch>
            <a:fillRect/>
          </a:stretch>
        </p:blipFill>
        <p:spPr>
          <a:xfrm>
            <a:off x="182728" y="6399477"/>
            <a:ext cx="2600325" cy="1762125"/>
          </a:xfrm>
          <a:prstGeom prst="rect">
            <a:avLst/>
          </a:prstGeom>
        </p:spPr>
      </p:pic>
      <p:pic>
        <p:nvPicPr>
          <p:cNvPr id="6" name="Picture 5">
            <a:extLst>
              <a:ext uri="{FF2B5EF4-FFF2-40B4-BE49-F238E27FC236}">
                <a16:creationId xmlns:a16="http://schemas.microsoft.com/office/drawing/2014/main" id="{DACB4AEF-8708-4826-ABBD-61B56FE02ABD}"/>
              </a:ext>
            </a:extLst>
          </p:cNvPr>
          <p:cNvPicPr>
            <a:picLocks noChangeAspect="1"/>
          </p:cNvPicPr>
          <p:nvPr/>
        </p:nvPicPr>
        <p:blipFill>
          <a:blip r:embed="rId3"/>
          <a:stretch>
            <a:fillRect/>
          </a:stretch>
        </p:blipFill>
        <p:spPr>
          <a:xfrm>
            <a:off x="4462463" y="6328903"/>
            <a:ext cx="2305050" cy="1981200"/>
          </a:xfrm>
          <a:prstGeom prst="rect">
            <a:avLst/>
          </a:prstGeom>
        </p:spPr>
      </p:pic>
      <p:pic>
        <p:nvPicPr>
          <p:cNvPr id="7" name="Picture 6">
            <a:extLst>
              <a:ext uri="{FF2B5EF4-FFF2-40B4-BE49-F238E27FC236}">
                <a16:creationId xmlns:a16="http://schemas.microsoft.com/office/drawing/2014/main" id="{B2948965-96B9-49DA-B9A8-EC498370401E}"/>
              </a:ext>
            </a:extLst>
          </p:cNvPr>
          <p:cNvPicPr>
            <a:picLocks noChangeAspect="1"/>
          </p:cNvPicPr>
          <p:nvPr/>
        </p:nvPicPr>
        <p:blipFill>
          <a:blip r:embed="rId4"/>
          <a:stretch>
            <a:fillRect/>
          </a:stretch>
        </p:blipFill>
        <p:spPr>
          <a:xfrm>
            <a:off x="2741696" y="6399477"/>
            <a:ext cx="1762125" cy="2590800"/>
          </a:xfrm>
          <a:prstGeom prst="rect">
            <a:avLst/>
          </a:prstGeom>
        </p:spPr>
      </p:pic>
    </p:spTree>
    <p:extLst>
      <p:ext uri="{BB962C8B-B14F-4D97-AF65-F5344CB8AC3E}">
        <p14:creationId xmlns:p14="http://schemas.microsoft.com/office/powerpoint/2010/main" val="511960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B67D79-7488-4CA6-A75F-FF9C0DE2B67C}"/>
              </a:ext>
            </a:extLst>
          </p:cNvPr>
          <p:cNvSpPr>
            <a:spLocks noGrp="1"/>
          </p:cNvSpPr>
          <p:nvPr>
            <p:ph type="title"/>
          </p:nvPr>
        </p:nvSpPr>
        <p:spPr>
          <a:xfrm>
            <a:off x="95250" y="26369"/>
            <a:ext cx="6667500" cy="1914702"/>
          </a:xfrm>
        </p:spPr>
        <p:txBody>
          <a:bodyPr>
            <a:normAutofit/>
          </a:bodyPr>
          <a:lstStyle/>
          <a:p>
            <a:r>
              <a:rPr lang="en-GB" sz="3200" b="1" u="sng" dirty="0"/>
              <a:t>Task 5:</a:t>
            </a:r>
            <a:br>
              <a:rPr lang="en-GB" sz="3200" b="1" u="sng" dirty="0"/>
            </a:br>
            <a:br>
              <a:rPr lang="en-GB" sz="3200" b="1" u="sng" dirty="0"/>
            </a:br>
            <a:r>
              <a:rPr lang="en-GB" sz="3200" b="1" i="1" u="sng" dirty="0"/>
              <a:t>Health and Social Care in a Pandemic.</a:t>
            </a:r>
            <a:endParaRPr lang="en-GB" sz="3200" b="1" u="sng" dirty="0"/>
          </a:p>
        </p:txBody>
      </p:sp>
      <p:sp>
        <p:nvSpPr>
          <p:cNvPr id="4" name="Content Placeholder 3">
            <a:extLst>
              <a:ext uri="{FF2B5EF4-FFF2-40B4-BE49-F238E27FC236}">
                <a16:creationId xmlns:a16="http://schemas.microsoft.com/office/drawing/2014/main" id="{E61472BC-4CDA-4077-B6C1-394E53EC4B8C}"/>
              </a:ext>
            </a:extLst>
          </p:cNvPr>
          <p:cNvSpPr>
            <a:spLocks noGrp="1"/>
          </p:cNvSpPr>
          <p:nvPr>
            <p:ph idx="1"/>
          </p:nvPr>
        </p:nvSpPr>
        <p:spPr>
          <a:xfrm>
            <a:off x="471488" y="1941071"/>
            <a:ext cx="5915025" cy="6981209"/>
          </a:xfrm>
        </p:spPr>
        <p:txBody>
          <a:bodyPr>
            <a:normAutofit/>
          </a:bodyPr>
          <a:lstStyle/>
          <a:p>
            <a:pPr marL="0" indent="0">
              <a:buNone/>
            </a:pPr>
            <a:r>
              <a:rPr lang="en-GB" sz="1600" dirty="0"/>
              <a:t>At the moment, we are living through a time when health and social care services are needed more than ever! Those who have chosen this as a profession have stepped up to look after those affected by the COVID-19 pandemic. You will be seeing on the news constant stories about the amazing work that is going on in the British NHS and Care system and this task is your opportunity to find out more about pandemic control in the area and also the work of the World Health Organisation (WHO) in organising a global response. This will require you to research and understand why the steps have been taken around us and how this fits into the global picture. </a:t>
            </a:r>
          </a:p>
          <a:p>
            <a:pPr marL="0" indent="0">
              <a:buNone/>
            </a:pPr>
            <a:endParaRPr lang="en-GB" sz="1600" i="1" dirty="0"/>
          </a:p>
          <a:p>
            <a:pPr marL="0" indent="0">
              <a:buNone/>
            </a:pPr>
            <a:r>
              <a:rPr lang="en-GB" sz="1600" b="1" dirty="0"/>
              <a:t>Task 1</a:t>
            </a:r>
            <a:r>
              <a:rPr lang="en-GB" sz="1600" dirty="0"/>
              <a:t> – What is the role of health promoters?</a:t>
            </a:r>
          </a:p>
          <a:p>
            <a:pPr marL="0" indent="0">
              <a:buNone/>
            </a:pPr>
            <a:r>
              <a:rPr lang="en-GB" sz="1600" dirty="0"/>
              <a:t>You will need to complete some research in order to explain the roles of the following organisations in maintaining the health of the population:</a:t>
            </a:r>
          </a:p>
          <a:p>
            <a:pPr marL="0" indent="0">
              <a:buNone/>
            </a:pPr>
            <a:r>
              <a:rPr lang="en-GB" sz="1600" b="1" dirty="0"/>
              <a:t>World Health Organisation (WHO).</a:t>
            </a:r>
          </a:p>
          <a:p>
            <a:pPr marL="0" indent="0">
              <a:buNone/>
            </a:pPr>
            <a:r>
              <a:rPr lang="en-GB" sz="1600" b="1" dirty="0"/>
              <a:t>Department of Health </a:t>
            </a:r>
          </a:p>
          <a:p>
            <a:pPr marL="0" indent="0">
              <a:buNone/>
            </a:pPr>
            <a:r>
              <a:rPr lang="en-GB" sz="1600" b="1" dirty="0"/>
              <a:t>Public Health Agency</a:t>
            </a:r>
          </a:p>
          <a:p>
            <a:pPr marL="0" indent="0">
              <a:buNone/>
            </a:pPr>
            <a:r>
              <a:rPr lang="en-GB" sz="1600" b="1" dirty="0"/>
              <a:t>Clinical Commissioning Groups (CCGs)</a:t>
            </a:r>
          </a:p>
          <a:p>
            <a:pPr marL="0" indent="0">
              <a:buNone/>
            </a:pPr>
            <a:r>
              <a:rPr lang="en-GB" sz="1600" b="1" dirty="0"/>
              <a:t>Health professionals</a:t>
            </a:r>
          </a:p>
          <a:p>
            <a:pPr marL="0" indent="0">
              <a:buNone/>
            </a:pPr>
            <a:endParaRPr lang="en-GB" sz="1600" b="1" dirty="0"/>
          </a:p>
        </p:txBody>
      </p:sp>
      <p:sp>
        <p:nvSpPr>
          <p:cNvPr id="2" name="Slide Number Placeholder 1">
            <a:extLst>
              <a:ext uri="{FF2B5EF4-FFF2-40B4-BE49-F238E27FC236}">
                <a16:creationId xmlns:a16="http://schemas.microsoft.com/office/drawing/2014/main" id="{9AE05E8F-16B7-4D95-BDD5-689946A49D1F}"/>
              </a:ext>
            </a:extLst>
          </p:cNvPr>
          <p:cNvSpPr>
            <a:spLocks noGrp="1"/>
          </p:cNvSpPr>
          <p:nvPr>
            <p:ph type="sldNum" sz="quarter" idx="12"/>
          </p:nvPr>
        </p:nvSpPr>
        <p:spPr/>
        <p:txBody>
          <a:bodyPr/>
          <a:lstStyle/>
          <a:p>
            <a:fld id="{42197ACC-EB3C-4466-A41B-F6CC006DF8B4}" type="slidenum">
              <a:rPr lang="en-GB" smtClean="0"/>
              <a:t>16</a:t>
            </a:fld>
            <a:endParaRPr lang="en-GB"/>
          </a:p>
        </p:txBody>
      </p:sp>
      <p:pic>
        <p:nvPicPr>
          <p:cNvPr id="2050" name="Picture 2" descr="How hospitals can handle an influx of patients with COVID-19 - ABC ...">
            <a:extLst>
              <a:ext uri="{FF2B5EF4-FFF2-40B4-BE49-F238E27FC236}">
                <a16:creationId xmlns:a16="http://schemas.microsoft.com/office/drawing/2014/main" id="{ACF80286-DE38-4545-B711-FEE747B0360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834" t="3086" r="21666"/>
          <a:stretch/>
        </p:blipFill>
        <p:spPr bwMode="auto">
          <a:xfrm>
            <a:off x="4034834" y="7505700"/>
            <a:ext cx="2727915" cy="220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54657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1565</TotalTime>
  <Words>1693</Words>
  <Application>Microsoft Office PowerPoint</Application>
  <PresentationFormat>A4 Paper (210x297 mm)</PresentationFormat>
  <Paragraphs>239</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Arial Narrow</vt:lpstr>
      <vt:lpstr>Bahnschrift Light</vt:lpstr>
      <vt:lpstr>Book Antiqua</vt:lpstr>
      <vt:lpstr>Calibri</vt:lpstr>
      <vt:lpstr>Calibri Light</vt:lpstr>
      <vt:lpstr>Century Gothic</vt:lpstr>
      <vt:lpstr>Office Theme</vt:lpstr>
      <vt:lpstr>Level 3 CTEC Extended Certificate Health and Social Care</vt:lpstr>
      <vt:lpstr>Contents</vt:lpstr>
      <vt:lpstr>PowerPoint Presentation</vt:lpstr>
      <vt:lpstr>Task 1: Health and Social Care in the Media</vt:lpstr>
      <vt:lpstr>PowerPoint Presentation</vt:lpstr>
      <vt:lpstr>Beyond</vt:lpstr>
      <vt:lpstr>Beyond</vt:lpstr>
      <vt:lpstr>Beyond</vt:lpstr>
      <vt:lpstr>Additional suggestions</vt:lpstr>
      <vt:lpstr>PowerPoint Presentation</vt:lpstr>
      <vt:lpstr>PowerPoint Presentation</vt:lpstr>
      <vt:lpstr>PowerPoint Presentation</vt:lpstr>
      <vt:lpstr>PowerPoint Presentation</vt:lpstr>
      <vt:lpstr>TASK 4: The importance of promoting good health in children’s care</vt:lpstr>
      <vt:lpstr>Task 5: Unit 4 Anatomy and Physiology Sample Task:</vt:lpstr>
      <vt:lpstr>Task 5:  Health and Social Care in a Pandemic.</vt:lpstr>
    </vt:vector>
  </TitlesOfParts>
  <Company>Oakgrove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Timms</dc:creator>
  <cp:lastModifiedBy>Jenny WATERS</cp:lastModifiedBy>
  <cp:revision>134</cp:revision>
  <dcterms:created xsi:type="dcterms:W3CDTF">2020-03-22T16:46:05Z</dcterms:created>
  <dcterms:modified xsi:type="dcterms:W3CDTF">2023-06-30T12:26:08Z</dcterms:modified>
</cp:coreProperties>
</file>